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handoutMasterIdLst>
    <p:handoutMasterId r:id="rId27"/>
  </p:handoutMasterIdLst>
  <p:sldIdLst>
    <p:sldId id="256" r:id="rId2"/>
    <p:sldId id="383" r:id="rId3"/>
    <p:sldId id="327" r:id="rId4"/>
    <p:sldId id="434" r:id="rId5"/>
    <p:sldId id="384" r:id="rId6"/>
    <p:sldId id="385" r:id="rId7"/>
    <p:sldId id="386" r:id="rId8"/>
    <p:sldId id="388" r:id="rId9"/>
    <p:sldId id="389" r:id="rId10"/>
    <p:sldId id="387" r:id="rId11"/>
    <p:sldId id="390" r:id="rId12"/>
    <p:sldId id="395" r:id="rId13"/>
    <p:sldId id="422" r:id="rId14"/>
    <p:sldId id="396" r:id="rId15"/>
    <p:sldId id="353" r:id="rId16"/>
    <p:sldId id="398" r:id="rId17"/>
    <p:sldId id="397" r:id="rId18"/>
    <p:sldId id="400" r:id="rId19"/>
    <p:sldId id="351" r:id="rId20"/>
    <p:sldId id="401" r:id="rId21"/>
    <p:sldId id="356" r:id="rId22"/>
    <p:sldId id="403" r:id="rId23"/>
    <p:sldId id="382" r:id="rId24"/>
    <p:sldId id="402" r:id="rId25"/>
    <p:sldId id="285" r:id="rId26"/>
  </p:sldIdLst>
  <p:sldSz cx="9144000" cy="6858000" type="screen4x3"/>
  <p:notesSz cx="10020300" cy="688816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0PmbN3AtPZZ0MC8vrbC3mA==" hashData="MGqb4OSTX8ECWPFKOYSh6fJf3hfaTkW9ZRDreXly77DMkCrF7ksHpq1ndN+L4dNqiIPssQFHwLIzMrc6ugFKC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D0D18"/>
    <a:srgbClr val="FFCFD1"/>
    <a:srgbClr val="FD5571"/>
    <a:srgbClr val="EA020D"/>
    <a:srgbClr val="FE92A4"/>
    <a:srgbClr val="FD516E"/>
    <a:srgbClr val="8C7E8C"/>
    <a:srgbClr val="0039EE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96" autoAdjust="0"/>
  </p:normalViewPr>
  <p:slideViewPr>
    <p:cSldViewPr>
      <p:cViewPr varScale="1">
        <p:scale>
          <a:sx n="67" d="100"/>
          <a:sy n="67" d="100"/>
        </p:scale>
        <p:origin x="8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41813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76900" y="0"/>
            <a:ext cx="4341813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42088"/>
            <a:ext cx="4341813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76900" y="6542088"/>
            <a:ext cx="4341813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0E0AF33-1959-43DE-9CA8-C9AE6958AD30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m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39B8B-EFDF-43DC-83E9-5A48CA825DF4}" type="slidenum">
              <a:rPr lang="fr-FR" altLang="en-US" smtClean="0"/>
              <a:pPr>
                <a:defRPr/>
              </a:pPr>
              <a:t>‹#›</a:t>
            </a:fld>
            <a:endParaRPr lang="fr-FR" altLang="en-US"/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 rot="10800000">
            <a:off x="133351" y="230191"/>
            <a:ext cx="152400" cy="6503987"/>
            <a:chOff x="112" y="145"/>
            <a:chExt cx="128" cy="4097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kumimoji="0" lang="en-US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425238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B8ED2-4B87-43A9-A1D7-CAF5799A1169}" type="slidenum">
              <a:rPr lang="fr-FR" altLang="en-US" smtClean="0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981350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C84EB-29FE-4553-89E1-147A900E1C86}" type="slidenum">
              <a:rPr lang="fr-FR" altLang="en-US" smtClean="0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669201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8856"/>
            <a:ext cx="7886700" cy="806009"/>
          </a:xfrm>
        </p:spPr>
        <p:txBody>
          <a:bodyPr>
            <a:normAutofit/>
          </a:bodyPr>
          <a:lstStyle>
            <a:lvl1pPr>
              <a:defRPr sz="4400">
                <a:latin typeface="Abadi Extra Light" panose="020B02040201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53331"/>
            <a:ext cx="7886700" cy="4351338"/>
          </a:xfrm>
        </p:spPr>
        <p:txBody>
          <a:bodyPr bIns="0">
            <a:noAutofit/>
          </a:bodyPr>
          <a:lstStyle>
            <a:lvl1pPr>
              <a:lnSpc>
                <a:spcPct val="100000"/>
              </a:lnSpc>
              <a:defRPr sz="4000">
                <a:latin typeface="Abadi Extra Light" panose="020B0204020104020204" pitchFamily="34" charset="0"/>
              </a:defRPr>
            </a:lvl1pPr>
            <a:lvl2pPr>
              <a:lnSpc>
                <a:spcPct val="100000"/>
              </a:lnSpc>
              <a:defRPr sz="3600">
                <a:latin typeface="Abadi Extra Light" panose="020B0204020104020204" pitchFamily="34" charset="0"/>
              </a:defRPr>
            </a:lvl2pPr>
            <a:lvl3pPr>
              <a:lnSpc>
                <a:spcPct val="100000"/>
              </a:lnSpc>
              <a:defRPr sz="3200">
                <a:latin typeface="Abadi Extra Light" panose="020B0204020104020204" pitchFamily="34" charset="0"/>
              </a:defRPr>
            </a:lvl3pPr>
            <a:lvl4pPr>
              <a:lnSpc>
                <a:spcPct val="100000"/>
              </a:lnSpc>
              <a:defRPr sz="2800">
                <a:latin typeface="Abadi Extra Light" panose="020B0204020104020204" pitchFamily="34" charset="0"/>
              </a:defRPr>
            </a:lvl4pPr>
            <a:lvl5pPr>
              <a:lnSpc>
                <a:spcPct val="100000"/>
              </a:lnSpc>
              <a:defRPr sz="2400">
                <a:latin typeface="Abadi Extra Light" panose="020B02040201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1CB3C-8A36-4B53-B4F7-E79C6AA8B73B}" type="slidenum">
              <a:rPr lang="fr-FR" altLang="en-US" smtClean="0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73531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E14AD-9FB7-4E8D-A0A9-9827846029A2}" type="slidenum">
              <a:rPr lang="fr-FR" altLang="en-US" smtClean="0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16821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9DAF5C-CB99-48A5-A22F-54BE8BDD2595}" type="slidenum">
              <a:rPr lang="fr-FR" altLang="en-US" smtClean="0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78897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FC2DE7-B495-44B7-A82D-0C47BACDBA62}" type="slidenum">
              <a:rPr lang="fr-FR" altLang="en-US" smtClean="0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44521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5718CE-4AA8-4118-9162-66847F980A73}" type="slidenum">
              <a:rPr lang="fr-FR" altLang="en-US" smtClean="0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89478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C78F17-19B5-469D-A879-995BA1C1FB05}" type="slidenum">
              <a:rPr lang="fr-FR" altLang="en-US" smtClean="0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80053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45BE67-2B0E-4376-B77B-0D63769131BD}" type="slidenum">
              <a:rPr lang="fr-FR" altLang="en-US" smtClean="0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475990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AA689-15D1-4225-9923-C306D02C6276}" type="slidenum">
              <a:rPr lang="fr-FR" altLang="en-US" smtClean="0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077304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A3DE1DD-FC42-4428-ADA2-0AFB028D80B2}" type="slidenum">
              <a:rPr lang="fr-FR" altLang="en-US" smtClean="0"/>
              <a:pPr>
                <a:defRPr/>
              </a:pPr>
              <a:t>‹#›</a:t>
            </a:fld>
            <a:endParaRPr lang="fr-FR" altLang="en-US"/>
          </a:p>
        </p:txBody>
      </p: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309562" y="6486527"/>
            <a:ext cx="8460755" cy="219073"/>
            <a:chOff x="260" y="4080"/>
            <a:chExt cx="5472" cy="144"/>
          </a:xfrm>
        </p:grpSpPr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sz="1800"/>
            </a:p>
          </p:txBody>
        </p:sp>
      </p:grp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94656" y="76201"/>
            <a:ext cx="8868544" cy="195261"/>
            <a:chOff x="48" y="111"/>
            <a:chExt cx="5509" cy="102"/>
          </a:xfrm>
        </p:grpSpPr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sz="1800"/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8865568" y="106364"/>
            <a:ext cx="148828" cy="6408737"/>
            <a:chOff x="5539" y="139"/>
            <a:chExt cx="125" cy="4037"/>
          </a:xfrm>
        </p:grpSpPr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 rot="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sz="1800"/>
            </a:p>
          </p:txBody>
        </p:sp>
      </p:grpSp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133351" y="230191"/>
            <a:ext cx="152400" cy="6503987"/>
            <a:chOff x="112" y="145"/>
            <a:chExt cx="128" cy="4097"/>
          </a:xfrm>
        </p:grpSpPr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kumimoji="0" lang="en-US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30329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50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§"/>
        <a:defRPr sz="27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Ø"/>
        <a:defRPr sz="21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762000"/>
            <a:ext cx="8686800" cy="1828800"/>
          </a:xfrm>
        </p:spPr>
        <p:txBody>
          <a:bodyPr>
            <a:noAutofit/>
          </a:bodyPr>
          <a:lstStyle/>
          <a:p>
            <a:r>
              <a:rPr lang="en-US" altLang="en-US" sz="4800" b="0" dirty="0"/>
              <a:t>Ideal Burn Unit Functional design in limited Resource Countries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686800" cy="2209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4400" dirty="0"/>
              <a:t>Amr MOGHAZY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/>
              <a:t>Professor of Plastic Surgery and Burns</a:t>
            </a:r>
            <a:endParaRPr lang="ar-EG" altLang="en-US" sz="32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600" i="1" dirty="0"/>
              <a:t>Faculty of Medicine, Suez Canal University,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i="1" dirty="0"/>
              <a:t>Ismailia, EGYPT.</a:t>
            </a:r>
            <a:endParaRPr lang="en-US" altLang="en-US" sz="2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chemeClr val="hlink"/>
                </a:solidFill>
              </a:rPr>
              <a:t>.</a:t>
            </a:r>
            <a:endParaRPr lang="en-US" altLang="en-US" sz="2600" i="1" dirty="0">
              <a:solidFill>
                <a:schemeClr val="hlink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43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Architectural Design</a:t>
            </a:r>
          </a:p>
        </p:txBody>
      </p:sp>
      <p:sp>
        <p:nvSpPr>
          <p:cNvPr id="12" name="Frame 2"/>
          <p:cNvSpPr/>
          <p:nvPr/>
        </p:nvSpPr>
        <p:spPr>
          <a:xfrm>
            <a:off x="1676400" y="1447800"/>
            <a:ext cx="5943600" cy="4652529"/>
          </a:xfrm>
          <a:custGeom>
            <a:avLst/>
            <a:gdLst>
              <a:gd name="connsiteX0" fmla="*/ 0 w 5267325"/>
              <a:gd name="connsiteY0" fmla="*/ 0 h 7991475"/>
              <a:gd name="connsiteX1" fmla="*/ 5267325 w 5267325"/>
              <a:gd name="connsiteY1" fmla="*/ 0 h 7991475"/>
              <a:gd name="connsiteX2" fmla="*/ 5267325 w 5267325"/>
              <a:gd name="connsiteY2" fmla="*/ 7991475 h 7991475"/>
              <a:gd name="connsiteX3" fmla="*/ 0 w 5267325"/>
              <a:gd name="connsiteY3" fmla="*/ 7991475 h 7991475"/>
              <a:gd name="connsiteX4" fmla="*/ 0 w 5267325"/>
              <a:gd name="connsiteY4" fmla="*/ 0 h 7991475"/>
              <a:gd name="connsiteX5" fmla="*/ 658416 w 5267325"/>
              <a:gd name="connsiteY5" fmla="*/ 658416 h 7991475"/>
              <a:gd name="connsiteX6" fmla="*/ 658416 w 5267325"/>
              <a:gd name="connsiteY6" fmla="*/ 7333059 h 7991475"/>
              <a:gd name="connsiteX7" fmla="*/ 4608909 w 5267325"/>
              <a:gd name="connsiteY7" fmla="*/ 7333059 h 7991475"/>
              <a:gd name="connsiteX8" fmla="*/ 4608909 w 5267325"/>
              <a:gd name="connsiteY8" fmla="*/ 658416 h 7991475"/>
              <a:gd name="connsiteX9" fmla="*/ 658416 w 5267325"/>
              <a:gd name="connsiteY9" fmla="*/ 658416 h 7991475"/>
              <a:gd name="connsiteX0" fmla="*/ 0 w 5267325"/>
              <a:gd name="connsiteY0" fmla="*/ 27384 h 8018859"/>
              <a:gd name="connsiteX1" fmla="*/ 5267325 w 5267325"/>
              <a:gd name="connsiteY1" fmla="*/ 27384 h 8018859"/>
              <a:gd name="connsiteX2" fmla="*/ 5267325 w 5267325"/>
              <a:gd name="connsiteY2" fmla="*/ 8018859 h 8018859"/>
              <a:gd name="connsiteX3" fmla="*/ 0 w 5267325"/>
              <a:gd name="connsiteY3" fmla="*/ 8018859 h 8018859"/>
              <a:gd name="connsiteX4" fmla="*/ 0 w 5267325"/>
              <a:gd name="connsiteY4" fmla="*/ 27384 h 8018859"/>
              <a:gd name="connsiteX5" fmla="*/ 658416 w 5267325"/>
              <a:gd name="connsiteY5" fmla="*/ 685800 h 8018859"/>
              <a:gd name="connsiteX6" fmla="*/ 658416 w 5267325"/>
              <a:gd name="connsiteY6" fmla="*/ 7360443 h 8018859"/>
              <a:gd name="connsiteX7" fmla="*/ 4608909 w 5267325"/>
              <a:gd name="connsiteY7" fmla="*/ 7360443 h 8018859"/>
              <a:gd name="connsiteX8" fmla="*/ 4608909 w 5267325"/>
              <a:gd name="connsiteY8" fmla="*/ 0 h 8018859"/>
              <a:gd name="connsiteX9" fmla="*/ 658416 w 5267325"/>
              <a:gd name="connsiteY9" fmla="*/ 685800 h 8018859"/>
              <a:gd name="connsiteX0" fmla="*/ 0 w 5267325"/>
              <a:gd name="connsiteY0" fmla="*/ 17859 h 8009334"/>
              <a:gd name="connsiteX1" fmla="*/ 5267325 w 5267325"/>
              <a:gd name="connsiteY1" fmla="*/ 17859 h 8009334"/>
              <a:gd name="connsiteX2" fmla="*/ 5267325 w 5267325"/>
              <a:gd name="connsiteY2" fmla="*/ 8009334 h 8009334"/>
              <a:gd name="connsiteX3" fmla="*/ 0 w 5267325"/>
              <a:gd name="connsiteY3" fmla="*/ 8009334 h 8009334"/>
              <a:gd name="connsiteX4" fmla="*/ 0 w 5267325"/>
              <a:gd name="connsiteY4" fmla="*/ 17859 h 8009334"/>
              <a:gd name="connsiteX5" fmla="*/ 658416 w 5267325"/>
              <a:gd name="connsiteY5" fmla="*/ 676275 h 8009334"/>
              <a:gd name="connsiteX6" fmla="*/ 658416 w 5267325"/>
              <a:gd name="connsiteY6" fmla="*/ 7350918 h 8009334"/>
              <a:gd name="connsiteX7" fmla="*/ 4608909 w 5267325"/>
              <a:gd name="connsiteY7" fmla="*/ 7350918 h 8009334"/>
              <a:gd name="connsiteX8" fmla="*/ 4627959 w 5267325"/>
              <a:gd name="connsiteY8" fmla="*/ 0 h 8009334"/>
              <a:gd name="connsiteX9" fmla="*/ 658416 w 5267325"/>
              <a:gd name="connsiteY9" fmla="*/ 676275 h 8009334"/>
              <a:gd name="connsiteX0" fmla="*/ 0 w 5267325"/>
              <a:gd name="connsiteY0" fmla="*/ 17859 h 8009334"/>
              <a:gd name="connsiteX1" fmla="*/ 5267325 w 5267325"/>
              <a:gd name="connsiteY1" fmla="*/ 17859 h 8009334"/>
              <a:gd name="connsiteX2" fmla="*/ 5267325 w 5267325"/>
              <a:gd name="connsiteY2" fmla="*/ 8009334 h 8009334"/>
              <a:gd name="connsiteX3" fmla="*/ 0 w 5267325"/>
              <a:gd name="connsiteY3" fmla="*/ 8009334 h 8009334"/>
              <a:gd name="connsiteX4" fmla="*/ 0 w 5267325"/>
              <a:gd name="connsiteY4" fmla="*/ 17859 h 8009334"/>
              <a:gd name="connsiteX5" fmla="*/ 639366 w 5267325"/>
              <a:gd name="connsiteY5" fmla="*/ 19043 h 8009334"/>
              <a:gd name="connsiteX6" fmla="*/ 658416 w 5267325"/>
              <a:gd name="connsiteY6" fmla="*/ 7350918 h 8009334"/>
              <a:gd name="connsiteX7" fmla="*/ 4608909 w 5267325"/>
              <a:gd name="connsiteY7" fmla="*/ 7350918 h 8009334"/>
              <a:gd name="connsiteX8" fmla="*/ 4627959 w 5267325"/>
              <a:gd name="connsiteY8" fmla="*/ 0 h 8009334"/>
              <a:gd name="connsiteX9" fmla="*/ 639366 w 5267325"/>
              <a:gd name="connsiteY9" fmla="*/ 19043 h 8009334"/>
              <a:gd name="connsiteX0" fmla="*/ 0 w 5267325"/>
              <a:gd name="connsiteY0" fmla="*/ 27384 h 8018859"/>
              <a:gd name="connsiteX1" fmla="*/ 5267325 w 5267325"/>
              <a:gd name="connsiteY1" fmla="*/ 27384 h 8018859"/>
              <a:gd name="connsiteX2" fmla="*/ 5267325 w 5267325"/>
              <a:gd name="connsiteY2" fmla="*/ 8018859 h 8018859"/>
              <a:gd name="connsiteX3" fmla="*/ 0 w 5267325"/>
              <a:gd name="connsiteY3" fmla="*/ 8018859 h 8018859"/>
              <a:gd name="connsiteX4" fmla="*/ 0 w 5267325"/>
              <a:gd name="connsiteY4" fmla="*/ 27384 h 8018859"/>
              <a:gd name="connsiteX5" fmla="*/ 639366 w 5267325"/>
              <a:gd name="connsiteY5" fmla="*/ 28568 h 8018859"/>
              <a:gd name="connsiteX6" fmla="*/ 658416 w 5267325"/>
              <a:gd name="connsiteY6" fmla="*/ 7360443 h 8018859"/>
              <a:gd name="connsiteX7" fmla="*/ 4608909 w 5267325"/>
              <a:gd name="connsiteY7" fmla="*/ 7360443 h 8018859"/>
              <a:gd name="connsiteX8" fmla="*/ 4599384 w 5267325"/>
              <a:gd name="connsiteY8" fmla="*/ 0 h 8018859"/>
              <a:gd name="connsiteX9" fmla="*/ 639366 w 5267325"/>
              <a:gd name="connsiteY9" fmla="*/ 28568 h 8018859"/>
              <a:gd name="connsiteX0" fmla="*/ 0 w 5267325"/>
              <a:gd name="connsiteY0" fmla="*/ 17859 h 8009334"/>
              <a:gd name="connsiteX1" fmla="*/ 5267325 w 5267325"/>
              <a:gd name="connsiteY1" fmla="*/ 17859 h 8009334"/>
              <a:gd name="connsiteX2" fmla="*/ 5267325 w 5267325"/>
              <a:gd name="connsiteY2" fmla="*/ 8009334 h 8009334"/>
              <a:gd name="connsiteX3" fmla="*/ 0 w 5267325"/>
              <a:gd name="connsiteY3" fmla="*/ 8009334 h 8009334"/>
              <a:gd name="connsiteX4" fmla="*/ 0 w 5267325"/>
              <a:gd name="connsiteY4" fmla="*/ 17859 h 8009334"/>
              <a:gd name="connsiteX5" fmla="*/ 639366 w 5267325"/>
              <a:gd name="connsiteY5" fmla="*/ 19043 h 8009334"/>
              <a:gd name="connsiteX6" fmla="*/ 658416 w 5267325"/>
              <a:gd name="connsiteY6" fmla="*/ 7350918 h 8009334"/>
              <a:gd name="connsiteX7" fmla="*/ 4608909 w 5267325"/>
              <a:gd name="connsiteY7" fmla="*/ 7350918 h 8009334"/>
              <a:gd name="connsiteX8" fmla="*/ 4608909 w 5267325"/>
              <a:gd name="connsiteY8" fmla="*/ 0 h 8009334"/>
              <a:gd name="connsiteX9" fmla="*/ 639366 w 5267325"/>
              <a:gd name="connsiteY9" fmla="*/ 19043 h 8009334"/>
              <a:gd name="connsiteX0" fmla="*/ 0 w 5267325"/>
              <a:gd name="connsiteY0" fmla="*/ 17859 h 8009334"/>
              <a:gd name="connsiteX1" fmla="*/ 5267325 w 5267325"/>
              <a:gd name="connsiteY1" fmla="*/ 17859 h 8009334"/>
              <a:gd name="connsiteX2" fmla="*/ 5267325 w 5267325"/>
              <a:gd name="connsiteY2" fmla="*/ 8009334 h 8009334"/>
              <a:gd name="connsiteX3" fmla="*/ 0 w 5267325"/>
              <a:gd name="connsiteY3" fmla="*/ 8009334 h 8009334"/>
              <a:gd name="connsiteX4" fmla="*/ 0 w 5267325"/>
              <a:gd name="connsiteY4" fmla="*/ 17859 h 8009334"/>
              <a:gd name="connsiteX5" fmla="*/ 639366 w 5267325"/>
              <a:gd name="connsiteY5" fmla="*/ 19043 h 8009334"/>
              <a:gd name="connsiteX6" fmla="*/ 658416 w 5267325"/>
              <a:gd name="connsiteY6" fmla="*/ 7350918 h 8009334"/>
              <a:gd name="connsiteX7" fmla="*/ 4694634 w 5267325"/>
              <a:gd name="connsiteY7" fmla="*/ 8009334 h 8009334"/>
              <a:gd name="connsiteX8" fmla="*/ 4608909 w 5267325"/>
              <a:gd name="connsiteY8" fmla="*/ 0 h 8009334"/>
              <a:gd name="connsiteX9" fmla="*/ 639366 w 5267325"/>
              <a:gd name="connsiteY9" fmla="*/ 19043 h 8009334"/>
              <a:gd name="connsiteX0" fmla="*/ 0 w 5267325"/>
              <a:gd name="connsiteY0" fmla="*/ 17859 h 8009334"/>
              <a:gd name="connsiteX1" fmla="*/ 5267325 w 5267325"/>
              <a:gd name="connsiteY1" fmla="*/ 17859 h 8009334"/>
              <a:gd name="connsiteX2" fmla="*/ 5267325 w 5267325"/>
              <a:gd name="connsiteY2" fmla="*/ 8009334 h 8009334"/>
              <a:gd name="connsiteX3" fmla="*/ 0 w 5267325"/>
              <a:gd name="connsiteY3" fmla="*/ 8009334 h 8009334"/>
              <a:gd name="connsiteX4" fmla="*/ 0 w 5267325"/>
              <a:gd name="connsiteY4" fmla="*/ 17859 h 8009334"/>
              <a:gd name="connsiteX5" fmla="*/ 639366 w 5267325"/>
              <a:gd name="connsiteY5" fmla="*/ 19043 h 8009334"/>
              <a:gd name="connsiteX6" fmla="*/ 629841 w 5267325"/>
              <a:gd name="connsiteY6" fmla="*/ 8009334 h 8009334"/>
              <a:gd name="connsiteX7" fmla="*/ 4694634 w 5267325"/>
              <a:gd name="connsiteY7" fmla="*/ 8009334 h 8009334"/>
              <a:gd name="connsiteX8" fmla="*/ 4608909 w 5267325"/>
              <a:gd name="connsiteY8" fmla="*/ 0 h 8009334"/>
              <a:gd name="connsiteX9" fmla="*/ 639366 w 5267325"/>
              <a:gd name="connsiteY9" fmla="*/ 19043 h 8009334"/>
              <a:gd name="connsiteX0" fmla="*/ 0 w 5267325"/>
              <a:gd name="connsiteY0" fmla="*/ 0 h 7991475"/>
              <a:gd name="connsiteX1" fmla="*/ 5267325 w 5267325"/>
              <a:gd name="connsiteY1" fmla="*/ 0 h 7991475"/>
              <a:gd name="connsiteX2" fmla="*/ 5267325 w 5267325"/>
              <a:gd name="connsiteY2" fmla="*/ 7991475 h 7991475"/>
              <a:gd name="connsiteX3" fmla="*/ 0 w 5267325"/>
              <a:gd name="connsiteY3" fmla="*/ 7991475 h 7991475"/>
              <a:gd name="connsiteX4" fmla="*/ 0 w 5267325"/>
              <a:gd name="connsiteY4" fmla="*/ 0 h 7991475"/>
              <a:gd name="connsiteX5" fmla="*/ 639366 w 5267325"/>
              <a:gd name="connsiteY5" fmla="*/ 1184 h 7991475"/>
              <a:gd name="connsiteX6" fmla="*/ 629841 w 5267325"/>
              <a:gd name="connsiteY6" fmla="*/ 7991475 h 7991475"/>
              <a:gd name="connsiteX7" fmla="*/ 4694634 w 5267325"/>
              <a:gd name="connsiteY7" fmla="*/ 7991475 h 7991475"/>
              <a:gd name="connsiteX8" fmla="*/ 4913709 w 5267325"/>
              <a:gd name="connsiteY8" fmla="*/ 1191 h 7991475"/>
              <a:gd name="connsiteX9" fmla="*/ 639366 w 5267325"/>
              <a:gd name="connsiteY9" fmla="*/ 1184 h 7991475"/>
              <a:gd name="connsiteX0" fmla="*/ 0 w 5267325"/>
              <a:gd name="connsiteY0" fmla="*/ 0 h 7991475"/>
              <a:gd name="connsiteX1" fmla="*/ 5267325 w 5267325"/>
              <a:gd name="connsiteY1" fmla="*/ 0 h 7991475"/>
              <a:gd name="connsiteX2" fmla="*/ 5267325 w 5267325"/>
              <a:gd name="connsiteY2" fmla="*/ 7991475 h 7991475"/>
              <a:gd name="connsiteX3" fmla="*/ 0 w 5267325"/>
              <a:gd name="connsiteY3" fmla="*/ 7991475 h 7991475"/>
              <a:gd name="connsiteX4" fmla="*/ 0 w 5267325"/>
              <a:gd name="connsiteY4" fmla="*/ 0 h 7991475"/>
              <a:gd name="connsiteX5" fmla="*/ 382191 w 5267325"/>
              <a:gd name="connsiteY5" fmla="*/ 0 h 7991475"/>
              <a:gd name="connsiteX6" fmla="*/ 629841 w 5267325"/>
              <a:gd name="connsiteY6" fmla="*/ 7991475 h 7991475"/>
              <a:gd name="connsiteX7" fmla="*/ 4694634 w 5267325"/>
              <a:gd name="connsiteY7" fmla="*/ 7991475 h 7991475"/>
              <a:gd name="connsiteX8" fmla="*/ 4913709 w 5267325"/>
              <a:gd name="connsiteY8" fmla="*/ 1191 h 7991475"/>
              <a:gd name="connsiteX9" fmla="*/ 382191 w 5267325"/>
              <a:gd name="connsiteY9" fmla="*/ 0 h 7991475"/>
              <a:gd name="connsiteX0" fmla="*/ 0 w 5267325"/>
              <a:gd name="connsiteY0" fmla="*/ 0 h 7991475"/>
              <a:gd name="connsiteX1" fmla="*/ 5267325 w 5267325"/>
              <a:gd name="connsiteY1" fmla="*/ 0 h 7991475"/>
              <a:gd name="connsiteX2" fmla="*/ 5267325 w 5267325"/>
              <a:gd name="connsiteY2" fmla="*/ 7991475 h 7991475"/>
              <a:gd name="connsiteX3" fmla="*/ 0 w 5267325"/>
              <a:gd name="connsiteY3" fmla="*/ 7991475 h 7991475"/>
              <a:gd name="connsiteX4" fmla="*/ 0 w 5267325"/>
              <a:gd name="connsiteY4" fmla="*/ 0 h 7991475"/>
              <a:gd name="connsiteX5" fmla="*/ 382191 w 5267325"/>
              <a:gd name="connsiteY5" fmla="*/ 0 h 7991475"/>
              <a:gd name="connsiteX6" fmla="*/ 629841 w 5267325"/>
              <a:gd name="connsiteY6" fmla="*/ 7991475 h 7991475"/>
              <a:gd name="connsiteX7" fmla="*/ 4970859 w 5267325"/>
              <a:gd name="connsiteY7" fmla="*/ 7991475 h 7991475"/>
              <a:gd name="connsiteX8" fmla="*/ 4913709 w 5267325"/>
              <a:gd name="connsiteY8" fmla="*/ 1191 h 7991475"/>
              <a:gd name="connsiteX9" fmla="*/ 382191 w 5267325"/>
              <a:gd name="connsiteY9" fmla="*/ 0 h 7991475"/>
              <a:gd name="connsiteX0" fmla="*/ 0 w 5267325"/>
              <a:gd name="connsiteY0" fmla="*/ 0 h 7991475"/>
              <a:gd name="connsiteX1" fmla="*/ 5267325 w 5267325"/>
              <a:gd name="connsiteY1" fmla="*/ 0 h 7991475"/>
              <a:gd name="connsiteX2" fmla="*/ 5267325 w 5267325"/>
              <a:gd name="connsiteY2" fmla="*/ 7991475 h 7991475"/>
              <a:gd name="connsiteX3" fmla="*/ 0 w 5267325"/>
              <a:gd name="connsiteY3" fmla="*/ 7991475 h 7991475"/>
              <a:gd name="connsiteX4" fmla="*/ 0 w 5267325"/>
              <a:gd name="connsiteY4" fmla="*/ 0 h 7991475"/>
              <a:gd name="connsiteX5" fmla="*/ 382191 w 5267325"/>
              <a:gd name="connsiteY5" fmla="*/ 0 h 7991475"/>
              <a:gd name="connsiteX6" fmla="*/ 629841 w 5267325"/>
              <a:gd name="connsiteY6" fmla="*/ 7991475 h 7991475"/>
              <a:gd name="connsiteX7" fmla="*/ 4913709 w 5267325"/>
              <a:gd name="connsiteY7" fmla="*/ 7991475 h 7991475"/>
              <a:gd name="connsiteX8" fmla="*/ 4913709 w 5267325"/>
              <a:gd name="connsiteY8" fmla="*/ 1191 h 7991475"/>
              <a:gd name="connsiteX9" fmla="*/ 382191 w 5267325"/>
              <a:gd name="connsiteY9" fmla="*/ 0 h 7991475"/>
              <a:gd name="connsiteX0" fmla="*/ 0 w 5267325"/>
              <a:gd name="connsiteY0" fmla="*/ 0 h 8010525"/>
              <a:gd name="connsiteX1" fmla="*/ 5267325 w 5267325"/>
              <a:gd name="connsiteY1" fmla="*/ 0 h 8010525"/>
              <a:gd name="connsiteX2" fmla="*/ 5267325 w 5267325"/>
              <a:gd name="connsiteY2" fmla="*/ 7991475 h 8010525"/>
              <a:gd name="connsiteX3" fmla="*/ 0 w 5267325"/>
              <a:gd name="connsiteY3" fmla="*/ 7991475 h 8010525"/>
              <a:gd name="connsiteX4" fmla="*/ 0 w 5267325"/>
              <a:gd name="connsiteY4" fmla="*/ 0 h 8010525"/>
              <a:gd name="connsiteX5" fmla="*/ 382191 w 5267325"/>
              <a:gd name="connsiteY5" fmla="*/ 0 h 8010525"/>
              <a:gd name="connsiteX6" fmla="*/ 410766 w 5267325"/>
              <a:gd name="connsiteY6" fmla="*/ 8010525 h 8010525"/>
              <a:gd name="connsiteX7" fmla="*/ 4913709 w 5267325"/>
              <a:gd name="connsiteY7" fmla="*/ 7991475 h 8010525"/>
              <a:gd name="connsiteX8" fmla="*/ 4913709 w 5267325"/>
              <a:gd name="connsiteY8" fmla="*/ 1191 h 8010525"/>
              <a:gd name="connsiteX9" fmla="*/ 382191 w 5267325"/>
              <a:gd name="connsiteY9" fmla="*/ 0 h 8010525"/>
              <a:gd name="connsiteX0" fmla="*/ 0 w 5267325"/>
              <a:gd name="connsiteY0" fmla="*/ 0 h 8010525"/>
              <a:gd name="connsiteX1" fmla="*/ 5267325 w 5267325"/>
              <a:gd name="connsiteY1" fmla="*/ 0 h 8010525"/>
              <a:gd name="connsiteX2" fmla="*/ 5267325 w 5267325"/>
              <a:gd name="connsiteY2" fmla="*/ 7991475 h 8010525"/>
              <a:gd name="connsiteX3" fmla="*/ 0 w 5267325"/>
              <a:gd name="connsiteY3" fmla="*/ 7991475 h 8010525"/>
              <a:gd name="connsiteX4" fmla="*/ 0 w 5267325"/>
              <a:gd name="connsiteY4" fmla="*/ 0 h 8010525"/>
              <a:gd name="connsiteX5" fmla="*/ 382191 w 5267325"/>
              <a:gd name="connsiteY5" fmla="*/ 0 h 8010525"/>
              <a:gd name="connsiteX6" fmla="*/ 410766 w 5267325"/>
              <a:gd name="connsiteY6" fmla="*/ 8010525 h 8010525"/>
              <a:gd name="connsiteX7" fmla="*/ 4760477 w 5267325"/>
              <a:gd name="connsiteY7" fmla="*/ 7991476 h 8010525"/>
              <a:gd name="connsiteX8" fmla="*/ 4913709 w 5267325"/>
              <a:gd name="connsiteY8" fmla="*/ 1191 h 8010525"/>
              <a:gd name="connsiteX9" fmla="*/ 382191 w 5267325"/>
              <a:gd name="connsiteY9" fmla="*/ 0 h 8010525"/>
              <a:gd name="connsiteX0" fmla="*/ 0 w 5267325"/>
              <a:gd name="connsiteY0" fmla="*/ 0 h 8010525"/>
              <a:gd name="connsiteX1" fmla="*/ 5267325 w 5267325"/>
              <a:gd name="connsiteY1" fmla="*/ 0 h 8010525"/>
              <a:gd name="connsiteX2" fmla="*/ 5267325 w 5267325"/>
              <a:gd name="connsiteY2" fmla="*/ 7991475 h 8010525"/>
              <a:gd name="connsiteX3" fmla="*/ 0 w 5267325"/>
              <a:gd name="connsiteY3" fmla="*/ 7991475 h 8010525"/>
              <a:gd name="connsiteX4" fmla="*/ 0 w 5267325"/>
              <a:gd name="connsiteY4" fmla="*/ 0 h 8010525"/>
              <a:gd name="connsiteX5" fmla="*/ 382191 w 5267325"/>
              <a:gd name="connsiteY5" fmla="*/ 0 h 8010525"/>
              <a:gd name="connsiteX6" fmla="*/ 410766 w 5267325"/>
              <a:gd name="connsiteY6" fmla="*/ 8010525 h 8010525"/>
              <a:gd name="connsiteX7" fmla="*/ 4760477 w 5267325"/>
              <a:gd name="connsiteY7" fmla="*/ 7991476 h 8010525"/>
              <a:gd name="connsiteX8" fmla="*/ 4786017 w 5267325"/>
              <a:gd name="connsiteY8" fmla="*/ 25116 h 8010525"/>
              <a:gd name="connsiteX9" fmla="*/ 382191 w 5267325"/>
              <a:gd name="connsiteY9" fmla="*/ 0 h 8010525"/>
              <a:gd name="connsiteX0" fmla="*/ 0 w 5267325"/>
              <a:gd name="connsiteY0" fmla="*/ 0 h 8082302"/>
              <a:gd name="connsiteX1" fmla="*/ 5267325 w 5267325"/>
              <a:gd name="connsiteY1" fmla="*/ 0 h 8082302"/>
              <a:gd name="connsiteX2" fmla="*/ 5267325 w 5267325"/>
              <a:gd name="connsiteY2" fmla="*/ 7991475 h 8082302"/>
              <a:gd name="connsiteX3" fmla="*/ 0 w 5267325"/>
              <a:gd name="connsiteY3" fmla="*/ 7991475 h 8082302"/>
              <a:gd name="connsiteX4" fmla="*/ 0 w 5267325"/>
              <a:gd name="connsiteY4" fmla="*/ 0 h 8082302"/>
              <a:gd name="connsiteX5" fmla="*/ 382191 w 5267325"/>
              <a:gd name="connsiteY5" fmla="*/ 0 h 8082302"/>
              <a:gd name="connsiteX6" fmla="*/ 563997 w 5267325"/>
              <a:gd name="connsiteY6" fmla="*/ 8082302 h 8082302"/>
              <a:gd name="connsiteX7" fmla="*/ 4760477 w 5267325"/>
              <a:gd name="connsiteY7" fmla="*/ 7991476 h 8082302"/>
              <a:gd name="connsiteX8" fmla="*/ 4786017 w 5267325"/>
              <a:gd name="connsiteY8" fmla="*/ 25116 h 8082302"/>
              <a:gd name="connsiteX9" fmla="*/ 382191 w 5267325"/>
              <a:gd name="connsiteY9" fmla="*/ 0 h 8082302"/>
              <a:gd name="connsiteX0" fmla="*/ 0 w 5267325"/>
              <a:gd name="connsiteY0" fmla="*/ 0 h 8082302"/>
              <a:gd name="connsiteX1" fmla="*/ 5267325 w 5267325"/>
              <a:gd name="connsiteY1" fmla="*/ 0 h 8082302"/>
              <a:gd name="connsiteX2" fmla="*/ 5267325 w 5267325"/>
              <a:gd name="connsiteY2" fmla="*/ 7991475 h 8082302"/>
              <a:gd name="connsiteX3" fmla="*/ 0 w 5267325"/>
              <a:gd name="connsiteY3" fmla="*/ 7991475 h 8082302"/>
              <a:gd name="connsiteX4" fmla="*/ 0 w 5267325"/>
              <a:gd name="connsiteY4" fmla="*/ 0 h 8082302"/>
              <a:gd name="connsiteX5" fmla="*/ 573731 w 5267325"/>
              <a:gd name="connsiteY5" fmla="*/ 191404 h 8082302"/>
              <a:gd name="connsiteX6" fmla="*/ 563997 w 5267325"/>
              <a:gd name="connsiteY6" fmla="*/ 8082302 h 8082302"/>
              <a:gd name="connsiteX7" fmla="*/ 4760477 w 5267325"/>
              <a:gd name="connsiteY7" fmla="*/ 7991476 h 8082302"/>
              <a:gd name="connsiteX8" fmla="*/ 4786017 w 5267325"/>
              <a:gd name="connsiteY8" fmla="*/ 25116 h 8082302"/>
              <a:gd name="connsiteX9" fmla="*/ 573731 w 5267325"/>
              <a:gd name="connsiteY9" fmla="*/ 191404 h 8082302"/>
              <a:gd name="connsiteX0" fmla="*/ 0 w 5267325"/>
              <a:gd name="connsiteY0" fmla="*/ 0 h 8082302"/>
              <a:gd name="connsiteX1" fmla="*/ 5267325 w 5267325"/>
              <a:gd name="connsiteY1" fmla="*/ 0 h 8082302"/>
              <a:gd name="connsiteX2" fmla="*/ 5267325 w 5267325"/>
              <a:gd name="connsiteY2" fmla="*/ 7991475 h 8082302"/>
              <a:gd name="connsiteX3" fmla="*/ 0 w 5267325"/>
              <a:gd name="connsiteY3" fmla="*/ 7991475 h 8082302"/>
              <a:gd name="connsiteX4" fmla="*/ 0 w 5267325"/>
              <a:gd name="connsiteY4" fmla="*/ 0 h 8082302"/>
              <a:gd name="connsiteX5" fmla="*/ 535424 w 5267325"/>
              <a:gd name="connsiteY5" fmla="*/ 119628 h 8082302"/>
              <a:gd name="connsiteX6" fmla="*/ 563997 w 5267325"/>
              <a:gd name="connsiteY6" fmla="*/ 8082302 h 8082302"/>
              <a:gd name="connsiteX7" fmla="*/ 4760477 w 5267325"/>
              <a:gd name="connsiteY7" fmla="*/ 7991476 h 8082302"/>
              <a:gd name="connsiteX8" fmla="*/ 4786017 w 5267325"/>
              <a:gd name="connsiteY8" fmla="*/ 25116 h 8082302"/>
              <a:gd name="connsiteX9" fmla="*/ 535424 w 5267325"/>
              <a:gd name="connsiteY9" fmla="*/ 119628 h 8082302"/>
              <a:gd name="connsiteX0" fmla="*/ 0 w 5267325"/>
              <a:gd name="connsiteY0" fmla="*/ 0 h 8082302"/>
              <a:gd name="connsiteX1" fmla="*/ 5267325 w 5267325"/>
              <a:gd name="connsiteY1" fmla="*/ 0 h 8082302"/>
              <a:gd name="connsiteX2" fmla="*/ 5267325 w 5267325"/>
              <a:gd name="connsiteY2" fmla="*/ 7991475 h 8082302"/>
              <a:gd name="connsiteX3" fmla="*/ 0 w 5267325"/>
              <a:gd name="connsiteY3" fmla="*/ 7991475 h 8082302"/>
              <a:gd name="connsiteX4" fmla="*/ 0 w 5267325"/>
              <a:gd name="connsiteY4" fmla="*/ 0 h 8082302"/>
              <a:gd name="connsiteX5" fmla="*/ 535424 w 5267325"/>
              <a:gd name="connsiteY5" fmla="*/ 23926 h 8082302"/>
              <a:gd name="connsiteX6" fmla="*/ 563997 w 5267325"/>
              <a:gd name="connsiteY6" fmla="*/ 8082302 h 8082302"/>
              <a:gd name="connsiteX7" fmla="*/ 4760477 w 5267325"/>
              <a:gd name="connsiteY7" fmla="*/ 7991476 h 8082302"/>
              <a:gd name="connsiteX8" fmla="*/ 4786017 w 5267325"/>
              <a:gd name="connsiteY8" fmla="*/ 25116 h 8082302"/>
              <a:gd name="connsiteX9" fmla="*/ 535424 w 5267325"/>
              <a:gd name="connsiteY9" fmla="*/ 23926 h 8082302"/>
              <a:gd name="connsiteX0" fmla="*/ 0 w 5267325"/>
              <a:gd name="connsiteY0" fmla="*/ 0 h 8082302"/>
              <a:gd name="connsiteX1" fmla="*/ 5267325 w 5267325"/>
              <a:gd name="connsiteY1" fmla="*/ 0 h 8082302"/>
              <a:gd name="connsiteX2" fmla="*/ 5267325 w 5267325"/>
              <a:gd name="connsiteY2" fmla="*/ 7991475 h 8082302"/>
              <a:gd name="connsiteX3" fmla="*/ 12770 w 5267325"/>
              <a:gd name="connsiteY3" fmla="*/ 8015400 h 8082302"/>
              <a:gd name="connsiteX4" fmla="*/ 0 w 5267325"/>
              <a:gd name="connsiteY4" fmla="*/ 0 h 8082302"/>
              <a:gd name="connsiteX5" fmla="*/ 535424 w 5267325"/>
              <a:gd name="connsiteY5" fmla="*/ 23926 h 8082302"/>
              <a:gd name="connsiteX6" fmla="*/ 563997 w 5267325"/>
              <a:gd name="connsiteY6" fmla="*/ 8082302 h 8082302"/>
              <a:gd name="connsiteX7" fmla="*/ 4760477 w 5267325"/>
              <a:gd name="connsiteY7" fmla="*/ 7991476 h 8082302"/>
              <a:gd name="connsiteX8" fmla="*/ 4786017 w 5267325"/>
              <a:gd name="connsiteY8" fmla="*/ 25116 h 8082302"/>
              <a:gd name="connsiteX9" fmla="*/ 535424 w 5267325"/>
              <a:gd name="connsiteY9" fmla="*/ 23926 h 8082302"/>
              <a:gd name="connsiteX0" fmla="*/ 0 w 5267325"/>
              <a:gd name="connsiteY0" fmla="*/ 0 h 8034450"/>
              <a:gd name="connsiteX1" fmla="*/ 5267325 w 5267325"/>
              <a:gd name="connsiteY1" fmla="*/ 0 h 8034450"/>
              <a:gd name="connsiteX2" fmla="*/ 5267325 w 5267325"/>
              <a:gd name="connsiteY2" fmla="*/ 7991475 h 8034450"/>
              <a:gd name="connsiteX3" fmla="*/ 12770 w 5267325"/>
              <a:gd name="connsiteY3" fmla="*/ 8015400 h 8034450"/>
              <a:gd name="connsiteX4" fmla="*/ 0 w 5267325"/>
              <a:gd name="connsiteY4" fmla="*/ 0 h 8034450"/>
              <a:gd name="connsiteX5" fmla="*/ 535424 w 5267325"/>
              <a:gd name="connsiteY5" fmla="*/ 23926 h 8034450"/>
              <a:gd name="connsiteX6" fmla="*/ 563997 w 5267325"/>
              <a:gd name="connsiteY6" fmla="*/ 8034450 h 8034450"/>
              <a:gd name="connsiteX7" fmla="*/ 4760477 w 5267325"/>
              <a:gd name="connsiteY7" fmla="*/ 7991476 h 8034450"/>
              <a:gd name="connsiteX8" fmla="*/ 4786017 w 5267325"/>
              <a:gd name="connsiteY8" fmla="*/ 25116 h 8034450"/>
              <a:gd name="connsiteX9" fmla="*/ 535424 w 5267325"/>
              <a:gd name="connsiteY9" fmla="*/ 23926 h 8034450"/>
              <a:gd name="connsiteX0" fmla="*/ 0 w 5318402"/>
              <a:gd name="connsiteY0" fmla="*/ 0 h 8034450"/>
              <a:gd name="connsiteX1" fmla="*/ 5318402 w 5318402"/>
              <a:gd name="connsiteY1" fmla="*/ 23926 h 8034450"/>
              <a:gd name="connsiteX2" fmla="*/ 5267325 w 5318402"/>
              <a:gd name="connsiteY2" fmla="*/ 7991475 h 8034450"/>
              <a:gd name="connsiteX3" fmla="*/ 12770 w 5318402"/>
              <a:gd name="connsiteY3" fmla="*/ 8015400 h 8034450"/>
              <a:gd name="connsiteX4" fmla="*/ 0 w 5318402"/>
              <a:gd name="connsiteY4" fmla="*/ 0 h 8034450"/>
              <a:gd name="connsiteX5" fmla="*/ 535424 w 5318402"/>
              <a:gd name="connsiteY5" fmla="*/ 23926 h 8034450"/>
              <a:gd name="connsiteX6" fmla="*/ 563997 w 5318402"/>
              <a:gd name="connsiteY6" fmla="*/ 8034450 h 8034450"/>
              <a:gd name="connsiteX7" fmla="*/ 4760477 w 5318402"/>
              <a:gd name="connsiteY7" fmla="*/ 7991476 h 8034450"/>
              <a:gd name="connsiteX8" fmla="*/ 4786017 w 5318402"/>
              <a:gd name="connsiteY8" fmla="*/ 25116 h 8034450"/>
              <a:gd name="connsiteX9" fmla="*/ 535424 w 5318402"/>
              <a:gd name="connsiteY9" fmla="*/ 23926 h 8034450"/>
              <a:gd name="connsiteX0" fmla="*/ 0 w 5318402"/>
              <a:gd name="connsiteY0" fmla="*/ 0 h 8034450"/>
              <a:gd name="connsiteX1" fmla="*/ 5318402 w 5318402"/>
              <a:gd name="connsiteY1" fmla="*/ 23926 h 8034450"/>
              <a:gd name="connsiteX2" fmla="*/ 5267325 w 5318402"/>
              <a:gd name="connsiteY2" fmla="*/ 7991475 h 8034450"/>
              <a:gd name="connsiteX3" fmla="*/ 12770 w 5318402"/>
              <a:gd name="connsiteY3" fmla="*/ 8015400 h 8034450"/>
              <a:gd name="connsiteX4" fmla="*/ 0 w 5318402"/>
              <a:gd name="connsiteY4" fmla="*/ 0 h 8034450"/>
              <a:gd name="connsiteX5" fmla="*/ 548194 w 5318402"/>
              <a:gd name="connsiteY5" fmla="*/ 23926 h 8034450"/>
              <a:gd name="connsiteX6" fmla="*/ 563997 w 5318402"/>
              <a:gd name="connsiteY6" fmla="*/ 8034450 h 8034450"/>
              <a:gd name="connsiteX7" fmla="*/ 4760477 w 5318402"/>
              <a:gd name="connsiteY7" fmla="*/ 7991476 h 8034450"/>
              <a:gd name="connsiteX8" fmla="*/ 4786017 w 5318402"/>
              <a:gd name="connsiteY8" fmla="*/ 25116 h 8034450"/>
              <a:gd name="connsiteX9" fmla="*/ 548194 w 5318402"/>
              <a:gd name="connsiteY9" fmla="*/ 23926 h 8034450"/>
              <a:gd name="connsiteX0" fmla="*/ 0 w 5318402"/>
              <a:gd name="connsiteY0" fmla="*/ 0 h 8034450"/>
              <a:gd name="connsiteX1" fmla="*/ 5318402 w 5318402"/>
              <a:gd name="connsiteY1" fmla="*/ 23926 h 8034450"/>
              <a:gd name="connsiteX2" fmla="*/ 5290348 w 5318402"/>
              <a:gd name="connsiteY2" fmla="*/ 7991476 h 8034450"/>
              <a:gd name="connsiteX3" fmla="*/ 12770 w 5318402"/>
              <a:gd name="connsiteY3" fmla="*/ 8015400 h 8034450"/>
              <a:gd name="connsiteX4" fmla="*/ 0 w 5318402"/>
              <a:gd name="connsiteY4" fmla="*/ 0 h 8034450"/>
              <a:gd name="connsiteX5" fmla="*/ 548194 w 5318402"/>
              <a:gd name="connsiteY5" fmla="*/ 23926 h 8034450"/>
              <a:gd name="connsiteX6" fmla="*/ 563997 w 5318402"/>
              <a:gd name="connsiteY6" fmla="*/ 8034450 h 8034450"/>
              <a:gd name="connsiteX7" fmla="*/ 4760477 w 5318402"/>
              <a:gd name="connsiteY7" fmla="*/ 7991476 h 8034450"/>
              <a:gd name="connsiteX8" fmla="*/ 4786017 w 5318402"/>
              <a:gd name="connsiteY8" fmla="*/ 25116 h 8034450"/>
              <a:gd name="connsiteX9" fmla="*/ 548194 w 5318402"/>
              <a:gd name="connsiteY9" fmla="*/ 23926 h 8034450"/>
              <a:gd name="connsiteX0" fmla="*/ 0 w 5318402"/>
              <a:gd name="connsiteY0" fmla="*/ 0 h 8034450"/>
              <a:gd name="connsiteX1" fmla="*/ 5318402 w 5318402"/>
              <a:gd name="connsiteY1" fmla="*/ 23926 h 8034450"/>
              <a:gd name="connsiteX2" fmla="*/ 5290348 w 5318402"/>
              <a:gd name="connsiteY2" fmla="*/ 7991476 h 8034450"/>
              <a:gd name="connsiteX3" fmla="*/ 12770 w 5318402"/>
              <a:gd name="connsiteY3" fmla="*/ 8015400 h 8034450"/>
              <a:gd name="connsiteX4" fmla="*/ 0 w 5318402"/>
              <a:gd name="connsiteY4" fmla="*/ 0 h 8034450"/>
              <a:gd name="connsiteX5" fmla="*/ 548194 w 5318402"/>
              <a:gd name="connsiteY5" fmla="*/ 23926 h 8034450"/>
              <a:gd name="connsiteX6" fmla="*/ 563997 w 5318402"/>
              <a:gd name="connsiteY6" fmla="*/ 8034450 h 8034450"/>
              <a:gd name="connsiteX7" fmla="*/ 4760477 w 5318402"/>
              <a:gd name="connsiteY7" fmla="*/ 7991476 h 8034450"/>
              <a:gd name="connsiteX8" fmla="*/ 4786017 w 5318402"/>
              <a:gd name="connsiteY8" fmla="*/ 25116 h 8034450"/>
              <a:gd name="connsiteX9" fmla="*/ 548194 w 5318402"/>
              <a:gd name="connsiteY9" fmla="*/ 23926 h 8034450"/>
              <a:gd name="connsiteX0" fmla="*/ 0 w 5318402"/>
              <a:gd name="connsiteY0" fmla="*/ 0 h 8034450"/>
              <a:gd name="connsiteX1" fmla="*/ 5318402 w 5318402"/>
              <a:gd name="connsiteY1" fmla="*/ 23926 h 8034450"/>
              <a:gd name="connsiteX2" fmla="*/ 5290348 w 5318402"/>
              <a:gd name="connsiteY2" fmla="*/ 7991476 h 8034450"/>
              <a:gd name="connsiteX3" fmla="*/ 12770 w 5318402"/>
              <a:gd name="connsiteY3" fmla="*/ 8015400 h 8034450"/>
              <a:gd name="connsiteX4" fmla="*/ 0 w 5318402"/>
              <a:gd name="connsiteY4" fmla="*/ 0 h 8034450"/>
              <a:gd name="connsiteX5" fmla="*/ 548194 w 5318402"/>
              <a:gd name="connsiteY5" fmla="*/ 23926 h 8034450"/>
              <a:gd name="connsiteX6" fmla="*/ 563997 w 5318402"/>
              <a:gd name="connsiteY6" fmla="*/ 8034450 h 8034450"/>
              <a:gd name="connsiteX7" fmla="*/ 4334545 w 5318402"/>
              <a:gd name="connsiteY7" fmla="*/ 8015402 h 8034450"/>
              <a:gd name="connsiteX8" fmla="*/ 4786017 w 5318402"/>
              <a:gd name="connsiteY8" fmla="*/ 25116 h 8034450"/>
              <a:gd name="connsiteX9" fmla="*/ 548194 w 5318402"/>
              <a:gd name="connsiteY9" fmla="*/ 23926 h 8034450"/>
              <a:gd name="connsiteX0" fmla="*/ 0 w 5318402"/>
              <a:gd name="connsiteY0" fmla="*/ 0 h 8034450"/>
              <a:gd name="connsiteX1" fmla="*/ 5318402 w 5318402"/>
              <a:gd name="connsiteY1" fmla="*/ 23926 h 8034450"/>
              <a:gd name="connsiteX2" fmla="*/ 5290348 w 5318402"/>
              <a:gd name="connsiteY2" fmla="*/ 7991476 h 8034450"/>
              <a:gd name="connsiteX3" fmla="*/ 12770 w 5318402"/>
              <a:gd name="connsiteY3" fmla="*/ 8015400 h 8034450"/>
              <a:gd name="connsiteX4" fmla="*/ 0 w 5318402"/>
              <a:gd name="connsiteY4" fmla="*/ 0 h 8034450"/>
              <a:gd name="connsiteX5" fmla="*/ 548194 w 5318402"/>
              <a:gd name="connsiteY5" fmla="*/ 23926 h 8034450"/>
              <a:gd name="connsiteX6" fmla="*/ 563997 w 5318402"/>
              <a:gd name="connsiteY6" fmla="*/ 8034450 h 8034450"/>
              <a:gd name="connsiteX7" fmla="*/ 4334545 w 5318402"/>
              <a:gd name="connsiteY7" fmla="*/ 8015402 h 8034450"/>
              <a:gd name="connsiteX8" fmla="*/ 4302526 w 5318402"/>
              <a:gd name="connsiteY8" fmla="*/ 49040 h 8034450"/>
              <a:gd name="connsiteX9" fmla="*/ 548194 w 5318402"/>
              <a:gd name="connsiteY9" fmla="*/ 23926 h 8034450"/>
              <a:gd name="connsiteX0" fmla="*/ 0 w 5318402"/>
              <a:gd name="connsiteY0" fmla="*/ 0 h 8034450"/>
              <a:gd name="connsiteX1" fmla="*/ 5318402 w 5318402"/>
              <a:gd name="connsiteY1" fmla="*/ 23926 h 8034450"/>
              <a:gd name="connsiteX2" fmla="*/ 5290348 w 5318402"/>
              <a:gd name="connsiteY2" fmla="*/ 7991476 h 8034450"/>
              <a:gd name="connsiteX3" fmla="*/ 12770 w 5318402"/>
              <a:gd name="connsiteY3" fmla="*/ 8015400 h 8034450"/>
              <a:gd name="connsiteX4" fmla="*/ 0 w 5318402"/>
              <a:gd name="connsiteY4" fmla="*/ 0 h 8034450"/>
              <a:gd name="connsiteX5" fmla="*/ 548194 w 5318402"/>
              <a:gd name="connsiteY5" fmla="*/ 23926 h 8034450"/>
              <a:gd name="connsiteX6" fmla="*/ 563997 w 5318402"/>
              <a:gd name="connsiteY6" fmla="*/ 8034450 h 8034450"/>
              <a:gd name="connsiteX7" fmla="*/ 4323034 w 5318402"/>
              <a:gd name="connsiteY7" fmla="*/ 7991476 h 8034450"/>
              <a:gd name="connsiteX8" fmla="*/ 4302526 w 5318402"/>
              <a:gd name="connsiteY8" fmla="*/ 49040 h 8034450"/>
              <a:gd name="connsiteX9" fmla="*/ 548194 w 5318402"/>
              <a:gd name="connsiteY9" fmla="*/ 23926 h 803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18402" h="8034450">
                <a:moveTo>
                  <a:pt x="0" y="0"/>
                </a:moveTo>
                <a:lnTo>
                  <a:pt x="5318402" y="23926"/>
                </a:lnTo>
                <a:cubicBezTo>
                  <a:pt x="5309051" y="2679776"/>
                  <a:pt x="5299699" y="5335626"/>
                  <a:pt x="5290348" y="7991476"/>
                </a:cubicBezTo>
                <a:lnTo>
                  <a:pt x="12770" y="8015400"/>
                </a:lnTo>
                <a:cubicBezTo>
                  <a:pt x="8513" y="5343600"/>
                  <a:pt x="4257" y="2671800"/>
                  <a:pt x="0" y="0"/>
                </a:cubicBezTo>
                <a:close/>
                <a:moveTo>
                  <a:pt x="548194" y="23926"/>
                </a:moveTo>
                <a:cubicBezTo>
                  <a:pt x="544949" y="2654225"/>
                  <a:pt x="567242" y="5404151"/>
                  <a:pt x="563997" y="8034450"/>
                </a:cubicBezTo>
                <a:lnTo>
                  <a:pt x="4323034" y="7991476"/>
                </a:lnTo>
                <a:cubicBezTo>
                  <a:pt x="4331547" y="5336023"/>
                  <a:pt x="4294013" y="2704493"/>
                  <a:pt x="4302526" y="49040"/>
                </a:cubicBezTo>
                <a:lnTo>
                  <a:pt x="548194" y="23926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276474" y="1447800"/>
            <a:ext cx="2295525" cy="8763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Operative Suite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72000" y="1447800"/>
            <a:ext cx="8909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Staff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467350" y="1447800"/>
            <a:ext cx="1390650" cy="876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Lockers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86000" y="2333625"/>
            <a:ext cx="990600" cy="375285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wordArt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latin typeface="+mn-lt"/>
              </a:rPr>
              <a:t>ICU</a:t>
            </a:r>
          </a:p>
          <a:p>
            <a:pPr algn="ctr"/>
            <a:r>
              <a:rPr lang="en-US" dirty="0">
                <a:latin typeface="+mn-lt"/>
              </a:rPr>
              <a:t>Suite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43600" y="2356174"/>
            <a:ext cx="914400" cy="3730302"/>
          </a:xfrm>
          <a:prstGeom prst="rect">
            <a:avLst/>
          </a:prstGeom>
          <a:solidFill>
            <a:srgbClr val="FE92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wordArt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Patient Suite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114800" y="3276600"/>
            <a:ext cx="914400" cy="220027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Nursing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4114800" y="2705100"/>
            <a:ext cx="914400" cy="5715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Recr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80742" y="1905000"/>
            <a:ext cx="3905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Corridor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86600" y="1970544"/>
            <a:ext cx="3905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Corridor</a:t>
            </a:r>
          </a:p>
        </p:txBody>
      </p:sp>
      <p:sp>
        <p:nvSpPr>
          <p:cNvPr id="4" name="Arrow: Up 3"/>
          <p:cNvSpPr/>
          <p:nvPr/>
        </p:nvSpPr>
        <p:spPr bwMode="auto">
          <a:xfrm>
            <a:off x="4367784" y="5676900"/>
            <a:ext cx="484632" cy="613929"/>
          </a:xfrm>
          <a:prstGeom prst="upArrow">
            <a:avLst/>
          </a:prstGeom>
          <a:solidFill>
            <a:srgbClr val="FE92A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51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" grpId="0" animBg="1"/>
      <p:bldP spid="3" grpId="0"/>
      <p:bldP spid="19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Outside Corridors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en-US" dirty="0"/>
              <a:t>Dirty:</a:t>
            </a:r>
          </a:p>
          <a:p>
            <a:pPr lvl="1">
              <a:lnSpc>
                <a:spcPts val="4000"/>
              </a:lnSpc>
              <a:spcBef>
                <a:spcPts val="0"/>
              </a:spcBef>
            </a:pPr>
            <a:r>
              <a:rPr lang="en-US" altLang="en-US" dirty="0"/>
              <a:t>No sterilization.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en-US" dirty="0"/>
              <a:t>Entrance/Exit:</a:t>
            </a:r>
          </a:p>
          <a:p>
            <a:pPr lvl="1">
              <a:lnSpc>
                <a:spcPts val="4000"/>
              </a:lnSpc>
              <a:spcBef>
                <a:spcPts val="0"/>
              </a:spcBef>
            </a:pPr>
            <a:r>
              <a:rPr lang="en-US" altLang="en-US" dirty="0"/>
              <a:t>Personnel;</a:t>
            </a:r>
          </a:p>
          <a:p>
            <a:pPr lvl="2">
              <a:lnSpc>
                <a:spcPts val="4000"/>
              </a:lnSpc>
              <a:spcBef>
                <a:spcPts val="0"/>
              </a:spcBef>
            </a:pPr>
            <a:r>
              <a:rPr lang="en-US" altLang="en-US" dirty="0"/>
              <a:t>Visitors/companions;</a:t>
            </a:r>
          </a:p>
          <a:p>
            <a:pPr lvl="1">
              <a:lnSpc>
                <a:spcPts val="4000"/>
              </a:lnSpc>
              <a:spcBef>
                <a:spcPts val="0"/>
              </a:spcBef>
            </a:pPr>
            <a:r>
              <a:rPr lang="en-US" altLang="en-US" dirty="0"/>
              <a:t>Supplies;</a:t>
            </a:r>
          </a:p>
          <a:p>
            <a:pPr lvl="1">
              <a:lnSpc>
                <a:spcPts val="4000"/>
              </a:lnSpc>
              <a:spcBef>
                <a:spcPts val="0"/>
              </a:spcBef>
            </a:pPr>
            <a:r>
              <a:rPr lang="en-US" altLang="en-US" dirty="0"/>
              <a:t>Wastes.</a:t>
            </a:r>
          </a:p>
        </p:txBody>
      </p:sp>
    </p:spTree>
    <p:extLst>
      <p:ext uri="{BB962C8B-B14F-4D97-AF65-F5344CB8AC3E}">
        <p14:creationId xmlns:p14="http://schemas.microsoft.com/office/powerpoint/2010/main" val="265922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Inside Corridors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en-US" dirty="0"/>
              <a:t>Clean: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Sterile.</a:t>
            </a:r>
          </a:p>
          <a:p>
            <a:pPr>
              <a:spcBef>
                <a:spcPts val="0"/>
              </a:spcBef>
            </a:pPr>
            <a:r>
              <a:rPr lang="en-US" altLang="en-US" dirty="0"/>
              <a:t>Circulation inside the unit: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Personnel;</a:t>
            </a:r>
          </a:p>
          <a:p>
            <a:pPr lvl="2">
              <a:spcBef>
                <a:spcPts val="0"/>
              </a:spcBef>
            </a:pPr>
            <a:r>
              <a:rPr lang="en-US" altLang="en-US" dirty="0"/>
              <a:t>Patients.</a:t>
            </a:r>
          </a:p>
          <a:p>
            <a:pPr>
              <a:spcBef>
                <a:spcPts val="0"/>
              </a:spcBef>
            </a:pPr>
            <a:r>
              <a:rPr lang="en-US" altLang="en-US" dirty="0"/>
              <a:t>Video surveillances.</a:t>
            </a:r>
          </a:p>
        </p:txBody>
      </p:sp>
    </p:spTree>
    <p:extLst>
      <p:ext uri="{BB962C8B-B14F-4D97-AF65-F5344CB8AC3E}">
        <p14:creationId xmlns:p14="http://schemas.microsoft.com/office/powerpoint/2010/main" val="317667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Rooms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/>
          <a:lstStyle/>
          <a:p>
            <a:r>
              <a:rPr lang="en-US" altLang="en-US" dirty="0"/>
              <a:t>Two opposing accesses:</a:t>
            </a:r>
            <a:endParaRPr lang="ar-EG" altLang="en-US" dirty="0"/>
          </a:p>
          <a:p>
            <a:pPr>
              <a:spcBef>
                <a:spcPts val="0"/>
              </a:spcBef>
            </a:pPr>
            <a:r>
              <a:rPr lang="en-US" altLang="en-US" dirty="0"/>
              <a:t>Double doors: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Sealed;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Electric command.</a:t>
            </a:r>
          </a:p>
          <a:p>
            <a:pPr lvl="2">
              <a:spcBef>
                <a:spcPts val="0"/>
              </a:spcBef>
            </a:pPr>
            <a:r>
              <a:rPr lang="en-US" altLang="en-US" dirty="0"/>
              <a:t>Handles from inside:</a:t>
            </a:r>
          </a:p>
          <a:p>
            <a:pPr lvl="3">
              <a:spcBef>
                <a:spcPts val="0"/>
              </a:spcBef>
            </a:pPr>
            <a:r>
              <a:rPr lang="en-US" altLang="en-US" dirty="0"/>
              <a:t>Except for the clean corridor.</a:t>
            </a:r>
          </a:p>
          <a:p>
            <a:r>
              <a:rPr lang="en-US" altLang="en-US" dirty="0"/>
              <a:t>Toilet included: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Shower in the room:</a:t>
            </a:r>
          </a:p>
          <a:p>
            <a:pPr lvl="2">
              <a:spcBef>
                <a:spcPts val="0"/>
              </a:spcBef>
            </a:pPr>
            <a:r>
              <a:rPr lang="en-US" altLang="en-US" dirty="0"/>
              <a:t>Shower trolley/chair.</a:t>
            </a: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 bwMode="auto">
          <a:xfrm>
            <a:off x="6324600" y="2667000"/>
            <a:ext cx="0" cy="1676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>
            <a:cxnSpLocks/>
          </p:cNvCxnSpPr>
          <p:nvPr/>
        </p:nvCxnSpPr>
        <p:spPr bwMode="auto">
          <a:xfrm>
            <a:off x="7391400" y="2667000"/>
            <a:ext cx="0" cy="1676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>
            <a:cxnSpLocks/>
          </p:cNvCxnSpPr>
          <p:nvPr/>
        </p:nvCxnSpPr>
        <p:spPr bwMode="auto">
          <a:xfrm flipH="1">
            <a:off x="6324600" y="2819400"/>
            <a:ext cx="533400" cy="0"/>
          </a:xfrm>
          <a:prstGeom prst="line">
            <a:avLst/>
          </a:prstGeom>
          <a:solidFill>
            <a:schemeClr val="accent1"/>
          </a:solidFill>
          <a:ln w="3524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>
            <a:cxnSpLocks/>
          </p:cNvCxnSpPr>
          <p:nvPr/>
        </p:nvCxnSpPr>
        <p:spPr bwMode="auto">
          <a:xfrm flipH="1">
            <a:off x="6324600" y="4343400"/>
            <a:ext cx="533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>
            <a:cxnSpLocks/>
          </p:cNvCxnSpPr>
          <p:nvPr/>
        </p:nvCxnSpPr>
        <p:spPr bwMode="auto">
          <a:xfrm flipH="1" flipV="1">
            <a:off x="7010400" y="2362200"/>
            <a:ext cx="381000" cy="3048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EA020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>
            <a:cxnSpLocks/>
          </p:cNvCxnSpPr>
          <p:nvPr/>
        </p:nvCxnSpPr>
        <p:spPr bwMode="auto">
          <a:xfrm flipH="1" flipV="1">
            <a:off x="6934200" y="2817019"/>
            <a:ext cx="381000" cy="3810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EA020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>
            <a:cxnSpLocks/>
          </p:cNvCxnSpPr>
          <p:nvPr/>
        </p:nvCxnSpPr>
        <p:spPr bwMode="auto">
          <a:xfrm flipH="1">
            <a:off x="7010400" y="4343400"/>
            <a:ext cx="381000" cy="228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EA020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20A36C0-E1F5-4D44-BB90-06CC57811DDB}"/>
              </a:ext>
            </a:extLst>
          </p:cNvPr>
          <p:cNvCxnSpPr>
            <a:cxnSpLocks/>
          </p:cNvCxnSpPr>
          <p:nvPr/>
        </p:nvCxnSpPr>
        <p:spPr bwMode="auto">
          <a:xfrm flipH="1">
            <a:off x="6324600" y="4157662"/>
            <a:ext cx="533400" cy="0"/>
          </a:xfrm>
          <a:prstGeom prst="line">
            <a:avLst/>
          </a:prstGeom>
          <a:solidFill>
            <a:schemeClr val="accent1"/>
          </a:solidFill>
          <a:ln w="352425" cap="flat" cmpd="sng" algn="ctr">
            <a:solidFill>
              <a:srgbClr val="FD0D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2CAE611-BD65-412C-AE19-E2B1E77E6D4F}"/>
              </a:ext>
            </a:extLst>
          </p:cNvPr>
          <p:cNvCxnSpPr>
            <a:cxnSpLocks/>
          </p:cNvCxnSpPr>
          <p:nvPr/>
        </p:nvCxnSpPr>
        <p:spPr bwMode="auto">
          <a:xfrm flipH="1">
            <a:off x="7010400" y="3964781"/>
            <a:ext cx="381000" cy="228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EA020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2428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Functional Design</a:t>
            </a:r>
          </a:p>
        </p:txBody>
      </p:sp>
      <p:sp>
        <p:nvSpPr>
          <p:cNvPr id="12" name="Frame 2"/>
          <p:cNvSpPr/>
          <p:nvPr/>
        </p:nvSpPr>
        <p:spPr>
          <a:xfrm>
            <a:off x="1900237" y="1429829"/>
            <a:ext cx="6024563" cy="4682938"/>
          </a:xfrm>
          <a:custGeom>
            <a:avLst/>
            <a:gdLst>
              <a:gd name="connsiteX0" fmla="*/ 0 w 5267325"/>
              <a:gd name="connsiteY0" fmla="*/ 0 h 7991475"/>
              <a:gd name="connsiteX1" fmla="*/ 5267325 w 5267325"/>
              <a:gd name="connsiteY1" fmla="*/ 0 h 7991475"/>
              <a:gd name="connsiteX2" fmla="*/ 5267325 w 5267325"/>
              <a:gd name="connsiteY2" fmla="*/ 7991475 h 7991475"/>
              <a:gd name="connsiteX3" fmla="*/ 0 w 5267325"/>
              <a:gd name="connsiteY3" fmla="*/ 7991475 h 7991475"/>
              <a:gd name="connsiteX4" fmla="*/ 0 w 5267325"/>
              <a:gd name="connsiteY4" fmla="*/ 0 h 7991475"/>
              <a:gd name="connsiteX5" fmla="*/ 658416 w 5267325"/>
              <a:gd name="connsiteY5" fmla="*/ 658416 h 7991475"/>
              <a:gd name="connsiteX6" fmla="*/ 658416 w 5267325"/>
              <a:gd name="connsiteY6" fmla="*/ 7333059 h 7991475"/>
              <a:gd name="connsiteX7" fmla="*/ 4608909 w 5267325"/>
              <a:gd name="connsiteY7" fmla="*/ 7333059 h 7991475"/>
              <a:gd name="connsiteX8" fmla="*/ 4608909 w 5267325"/>
              <a:gd name="connsiteY8" fmla="*/ 658416 h 7991475"/>
              <a:gd name="connsiteX9" fmla="*/ 658416 w 5267325"/>
              <a:gd name="connsiteY9" fmla="*/ 658416 h 7991475"/>
              <a:gd name="connsiteX0" fmla="*/ 0 w 5267325"/>
              <a:gd name="connsiteY0" fmla="*/ 27384 h 8018859"/>
              <a:gd name="connsiteX1" fmla="*/ 5267325 w 5267325"/>
              <a:gd name="connsiteY1" fmla="*/ 27384 h 8018859"/>
              <a:gd name="connsiteX2" fmla="*/ 5267325 w 5267325"/>
              <a:gd name="connsiteY2" fmla="*/ 8018859 h 8018859"/>
              <a:gd name="connsiteX3" fmla="*/ 0 w 5267325"/>
              <a:gd name="connsiteY3" fmla="*/ 8018859 h 8018859"/>
              <a:gd name="connsiteX4" fmla="*/ 0 w 5267325"/>
              <a:gd name="connsiteY4" fmla="*/ 27384 h 8018859"/>
              <a:gd name="connsiteX5" fmla="*/ 658416 w 5267325"/>
              <a:gd name="connsiteY5" fmla="*/ 685800 h 8018859"/>
              <a:gd name="connsiteX6" fmla="*/ 658416 w 5267325"/>
              <a:gd name="connsiteY6" fmla="*/ 7360443 h 8018859"/>
              <a:gd name="connsiteX7" fmla="*/ 4608909 w 5267325"/>
              <a:gd name="connsiteY7" fmla="*/ 7360443 h 8018859"/>
              <a:gd name="connsiteX8" fmla="*/ 4608909 w 5267325"/>
              <a:gd name="connsiteY8" fmla="*/ 0 h 8018859"/>
              <a:gd name="connsiteX9" fmla="*/ 658416 w 5267325"/>
              <a:gd name="connsiteY9" fmla="*/ 685800 h 8018859"/>
              <a:gd name="connsiteX0" fmla="*/ 0 w 5267325"/>
              <a:gd name="connsiteY0" fmla="*/ 17859 h 8009334"/>
              <a:gd name="connsiteX1" fmla="*/ 5267325 w 5267325"/>
              <a:gd name="connsiteY1" fmla="*/ 17859 h 8009334"/>
              <a:gd name="connsiteX2" fmla="*/ 5267325 w 5267325"/>
              <a:gd name="connsiteY2" fmla="*/ 8009334 h 8009334"/>
              <a:gd name="connsiteX3" fmla="*/ 0 w 5267325"/>
              <a:gd name="connsiteY3" fmla="*/ 8009334 h 8009334"/>
              <a:gd name="connsiteX4" fmla="*/ 0 w 5267325"/>
              <a:gd name="connsiteY4" fmla="*/ 17859 h 8009334"/>
              <a:gd name="connsiteX5" fmla="*/ 658416 w 5267325"/>
              <a:gd name="connsiteY5" fmla="*/ 676275 h 8009334"/>
              <a:gd name="connsiteX6" fmla="*/ 658416 w 5267325"/>
              <a:gd name="connsiteY6" fmla="*/ 7350918 h 8009334"/>
              <a:gd name="connsiteX7" fmla="*/ 4608909 w 5267325"/>
              <a:gd name="connsiteY7" fmla="*/ 7350918 h 8009334"/>
              <a:gd name="connsiteX8" fmla="*/ 4627959 w 5267325"/>
              <a:gd name="connsiteY8" fmla="*/ 0 h 8009334"/>
              <a:gd name="connsiteX9" fmla="*/ 658416 w 5267325"/>
              <a:gd name="connsiteY9" fmla="*/ 676275 h 8009334"/>
              <a:gd name="connsiteX0" fmla="*/ 0 w 5267325"/>
              <a:gd name="connsiteY0" fmla="*/ 17859 h 8009334"/>
              <a:gd name="connsiteX1" fmla="*/ 5267325 w 5267325"/>
              <a:gd name="connsiteY1" fmla="*/ 17859 h 8009334"/>
              <a:gd name="connsiteX2" fmla="*/ 5267325 w 5267325"/>
              <a:gd name="connsiteY2" fmla="*/ 8009334 h 8009334"/>
              <a:gd name="connsiteX3" fmla="*/ 0 w 5267325"/>
              <a:gd name="connsiteY3" fmla="*/ 8009334 h 8009334"/>
              <a:gd name="connsiteX4" fmla="*/ 0 w 5267325"/>
              <a:gd name="connsiteY4" fmla="*/ 17859 h 8009334"/>
              <a:gd name="connsiteX5" fmla="*/ 639366 w 5267325"/>
              <a:gd name="connsiteY5" fmla="*/ 19043 h 8009334"/>
              <a:gd name="connsiteX6" fmla="*/ 658416 w 5267325"/>
              <a:gd name="connsiteY6" fmla="*/ 7350918 h 8009334"/>
              <a:gd name="connsiteX7" fmla="*/ 4608909 w 5267325"/>
              <a:gd name="connsiteY7" fmla="*/ 7350918 h 8009334"/>
              <a:gd name="connsiteX8" fmla="*/ 4627959 w 5267325"/>
              <a:gd name="connsiteY8" fmla="*/ 0 h 8009334"/>
              <a:gd name="connsiteX9" fmla="*/ 639366 w 5267325"/>
              <a:gd name="connsiteY9" fmla="*/ 19043 h 8009334"/>
              <a:gd name="connsiteX0" fmla="*/ 0 w 5267325"/>
              <a:gd name="connsiteY0" fmla="*/ 27384 h 8018859"/>
              <a:gd name="connsiteX1" fmla="*/ 5267325 w 5267325"/>
              <a:gd name="connsiteY1" fmla="*/ 27384 h 8018859"/>
              <a:gd name="connsiteX2" fmla="*/ 5267325 w 5267325"/>
              <a:gd name="connsiteY2" fmla="*/ 8018859 h 8018859"/>
              <a:gd name="connsiteX3" fmla="*/ 0 w 5267325"/>
              <a:gd name="connsiteY3" fmla="*/ 8018859 h 8018859"/>
              <a:gd name="connsiteX4" fmla="*/ 0 w 5267325"/>
              <a:gd name="connsiteY4" fmla="*/ 27384 h 8018859"/>
              <a:gd name="connsiteX5" fmla="*/ 639366 w 5267325"/>
              <a:gd name="connsiteY5" fmla="*/ 28568 h 8018859"/>
              <a:gd name="connsiteX6" fmla="*/ 658416 w 5267325"/>
              <a:gd name="connsiteY6" fmla="*/ 7360443 h 8018859"/>
              <a:gd name="connsiteX7" fmla="*/ 4608909 w 5267325"/>
              <a:gd name="connsiteY7" fmla="*/ 7360443 h 8018859"/>
              <a:gd name="connsiteX8" fmla="*/ 4599384 w 5267325"/>
              <a:gd name="connsiteY8" fmla="*/ 0 h 8018859"/>
              <a:gd name="connsiteX9" fmla="*/ 639366 w 5267325"/>
              <a:gd name="connsiteY9" fmla="*/ 28568 h 8018859"/>
              <a:gd name="connsiteX0" fmla="*/ 0 w 5267325"/>
              <a:gd name="connsiteY0" fmla="*/ 17859 h 8009334"/>
              <a:gd name="connsiteX1" fmla="*/ 5267325 w 5267325"/>
              <a:gd name="connsiteY1" fmla="*/ 17859 h 8009334"/>
              <a:gd name="connsiteX2" fmla="*/ 5267325 w 5267325"/>
              <a:gd name="connsiteY2" fmla="*/ 8009334 h 8009334"/>
              <a:gd name="connsiteX3" fmla="*/ 0 w 5267325"/>
              <a:gd name="connsiteY3" fmla="*/ 8009334 h 8009334"/>
              <a:gd name="connsiteX4" fmla="*/ 0 w 5267325"/>
              <a:gd name="connsiteY4" fmla="*/ 17859 h 8009334"/>
              <a:gd name="connsiteX5" fmla="*/ 639366 w 5267325"/>
              <a:gd name="connsiteY5" fmla="*/ 19043 h 8009334"/>
              <a:gd name="connsiteX6" fmla="*/ 658416 w 5267325"/>
              <a:gd name="connsiteY6" fmla="*/ 7350918 h 8009334"/>
              <a:gd name="connsiteX7" fmla="*/ 4608909 w 5267325"/>
              <a:gd name="connsiteY7" fmla="*/ 7350918 h 8009334"/>
              <a:gd name="connsiteX8" fmla="*/ 4608909 w 5267325"/>
              <a:gd name="connsiteY8" fmla="*/ 0 h 8009334"/>
              <a:gd name="connsiteX9" fmla="*/ 639366 w 5267325"/>
              <a:gd name="connsiteY9" fmla="*/ 19043 h 8009334"/>
              <a:gd name="connsiteX0" fmla="*/ 0 w 5267325"/>
              <a:gd name="connsiteY0" fmla="*/ 17859 h 8009334"/>
              <a:gd name="connsiteX1" fmla="*/ 5267325 w 5267325"/>
              <a:gd name="connsiteY1" fmla="*/ 17859 h 8009334"/>
              <a:gd name="connsiteX2" fmla="*/ 5267325 w 5267325"/>
              <a:gd name="connsiteY2" fmla="*/ 8009334 h 8009334"/>
              <a:gd name="connsiteX3" fmla="*/ 0 w 5267325"/>
              <a:gd name="connsiteY3" fmla="*/ 8009334 h 8009334"/>
              <a:gd name="connsiteX4" fmla="*/ 0 w 5267325"/>
              <a:gd name="connsiteY4" fmla="*/ 17859 h 8009334"/>
              <a:gd name="connsiteX5" fmla="*/ 639366 w 5267325"/>
              <a:gd name="connsiteY5" fmla="*/ 19043 h 8009334"/>
              <a:gd name="connsiteX6" fmla="*/ 658416 w 5267325"/>
              <a:gd name="connsiteY6" fmla="*/ 7350918 h 8009334"/>
              <a:gd name="connsiteX7" fmla="*/ 4694634 w 5267325"/>
              <a:gd name="connsiteY7" fmla="*/ 8009334 h 8009334"/>
              <a:gd name="connsiteX8" fmla="*/ 4608909 w 5267325"/>
              <a:gd name="connsiteY8" fmla="*/ 0 h 8009334"/>
              <a:gd name="connsiteX9" fmla="*/ 639366 w 5267325"/>
              <a:gd name="connsiteY9" fmla="*/ 19043 h 8009334"/>
              <a:gd name="connsiteX0" fmla="*/ 0 w 5267325"/>
              <a:gd name="connsiteY0" fmla="*/ 17859 h 8009334"/>
              <a:gd name="connsiteX1" fmla="*/ 5267325 w 5267325"/>
              <a:gd name="connsiteY1" fmla="*/ 17859 h 8009334"/>
              <a:gd name="connsiteX2" fmla="*/ 5267325 w 5267325"/>
              <a:gd name="connsiteY2" fmla="*/ 8009334 h 8009334"/>
              <a:gd name="connsiteX3" fmla="*/ 0 w 5267325"/>
              <a:gd name="connsiteY3" fmla="*/ 8009334 h 8009334"/>
              <a:gd name="connsiteX4" fmla="*/ 0 w 5267325"/>
              <a:gd name="connsiteY4" fmla="*/ 17859 h 8009334"/>
              <a:gd name="connsiteX5" fmla="*/ 639366 w 5267325"/>
              <a:gd name="connsiteY5" fmla="*/ 19043 h 8009334"/>
              <a:gd name="connsiteX6" fmla="*/ 629841 w 5267325"/>
              <a:gd name="connsiteY6" fmla="*/ 8009334 h 8009334"/>
              <a:gd name="connsiteX7" fmla="*/ 4694634 w 5267325"/>
              <a:gd name="connsiteY7" fmla="*/ 8009334 h 8009334"/>
              <a:gd name="connsiteX8" fmla="*/ 4608909 w 5267325"/>
              <a:gd name="connsiteY8" fmla="*/ 0 h 8009334"/>
              <a:gd name="connsiteX9" fmla="*/ 639366 w 5267325"/>
              <a:gd name="connsiteY9" fmla="*/ 19043 h 8009334"/>
              <a:gd name="connsiteX0" fmla="*/ 0 w 5267325"/>
              <a:gd name="connsiteY0" fmla="*/ 0 h 7991475"/>
              <a:gd name="connsiteX1" fmla="*/ 5267325 w 5267325"/>
              <a:gd name="connsiteY1" fmla="*/ 0 h 7991475"/>
              <a:gd name="connsiteX2" fmla="*/ 5267325 w 5267325"/>
              <a:gd name="connsiteY2" fmla="*/ 7991475 h 7991475"/>
              <a:gd name="connsiteX3" fmla="*/ 0 w 5267325"/>
              <a:gd name="connsiteY3" fmla="*/ 7991475 h 7991475"/>
              <a:gd name="connsiteX4" fmla="*/ 0 w 5267325"/>
              <a:gd name="connsiteY4" fmla="*/ 0 h 7991475"/>
              <a:gd name="connsiteX5" fmla="*/ 639366 w 5267325"/>
              <a:gd name="connsiteY5" fmla="*/ 1184 h 7991475"/>
              <a:gd name="connsiteX6" fmla="*/ 629841 w 5267325"/>
              <a:gd name="connsiteY6" fmla="*/ 7991475 h 7991475"/>
              <a:gd name="connsiteX7" fmla="*/ 4694634 w 5267325"/>
              <a:gd name="connsiteY7" fmla="*/ 7991475 h 7991475"/>
              <a:gd name="connsiteX8" fmla="*/ 4913709 w 5267325"/>
              <a:gd name="connsiteY8" fmla="*/ 1191 h 7991475"/>
              <a:gd name="connsiteX9" fmla="*/ 639366 w 5267325"/>
              <a:gd name="connsiteY9" fmla="*/ 1184 h 7991475"/>
              <a:gd name="connsiteX0" fmla="*/ 0 w 5267325"/>
              <a:gd name="connsiteY0" fmla="*/ 0 h 7991475"/>
              <a:gd name="connsiteX1" fmla="*/ 5267325 w 5267325"/>
              <a:gd name="connsiteY1" fmla="*/ 0 h 7991475"/>
              <a:gd name="connsiteX2" fmla="*/ 5267325 w 5267325"/>
              <a:gd name="connsiteY2" fmla="*/ 7991475 h 7991475"/>
              <a:gd name="connsiteX3" fmla="*/ 0 w 5267325"/>
              <a:gd name="connsiteY3" fmla="*/ 7991475 h 7991475"/>
              <a:gd name="connsiteX4" fmla="*/ 0 w 5267325"/>
              <a:gd name="connsiteY4" fmla="*/ 0 h 7991475"/>
              <a:gd name="connsiteX5" fmla="*/ 382191 w 5267325"/>
              <a:gd name="connsiteY5" fmla="*/ 0 h 7991475"/>
              <a:gd name="connsiteX6" fmla="*/ 629841 w 5267325"/>
              <a:gd name="connsiteY6" fmla="*/ 7991475 h 7991475"/>
              <a:gd name="connsiteX7" fmla="*/ 4694634 w 5267325"/>
              <a:gd name="connsiteY7" fmla="*/ 7991475 h 7991475"/>
              <a:gd name="connsiteX8" fmla="*/ 4913709 w 5267325"/>
              <a:gd name="connsiteY8" fmla="*/ 1191 h 7991475"/>
              <a:gd name="connsiteX9" fmla="*/ 382191 w 5267325"/>
              <a:gd name="connsiteY9" fmla="*/ 0 h 7991475"/>
              <a:gd name="connsiteX0" fmla="*/ 0 w 5267325"/>
              <a:gd name="connsiteY0" fmla="*/ 0 h 7991475"/>
              <a:gd name="connsiteX1" fmla="*/ 5267325 w 5267325"/>
              <a:gd name="connsiteY1" fmla="*/ 0 h 7991475"/>
              <a:gd name="connsiteX2" fmla="*/ 5267325 w 5267325"/>
              <a:gd name="connsiteY2" fmla="*/ 7991475 h 7991475"/>
              <a:gd name="connsiteX3" fmla="*/ 0 w 5267325"/>
              <a:gd name="connsiteY3" fmla="*/ 7991475 h 7991475"/>
              <a:gd name="connsiteX4" fmla="*/ 0 w 5267325"/>
              <a:gd name="connsiteY4" fmla="*/ 0 h 7991475"/>
              <a:gd name="connsiteX5" fmla="*/ 382191 w 5267325"/>
              <a:gd name="connsiteY5" fmla="*/ 0 h 7991475"/>
              <a:gd name="connsiteX6" fmla="*/ 629841 w 5267325"/>
              <a:gd name="connsiteY6" fmla="*/ 7991475 h 7991475"/>
              <a:gd name="connsiteX7" fmla="*/ 4970859 w 5267325"/>
              <a:gd name="connsiteY7" fmla="*/ 7991475 h 7991475"/>
              <a:gd name="connsiteX8" fmla="*/ 4913709 w 5267325"/>
              <a:gd name="connsiteY8" fmla="*/ 1191 h 7991475"/>
              <a:gd name="connsiteX9" fmla="*/ 382191 w 5267325"/>
              <a:gd name="connsiteY9" fmla="*/ 0 h 7991475"/>
              <a:gd name="connsiteX0" fmla="*/ 0 w 5267325"/>
              <a:gd name="connsiteY0" fmla="*/ 0 h 7991475"/>
              <a:gd name="connsiteX1" fmla="*/ 5267325 w 5267325"/>
              <a:gd name="connsiteY1" fmla="*/ 0 h 7991475"/>
              <a:gd name="connsiteX2" fmla="*/ 5267325 w 5267325"/>
              <a:gd name="connsiteY2" fmla="*/ 7991475 h 7991475"/>
              <a:gd name="connsiteX3" fmla="*/ 0 w 5267325"/>
              <a:gd name="connsiteY3" fmla="*/ 7991475 h 7991475"/>
              <a:gd name="connsiteX4" fmla="*/ 0 w 5267325"/>
              <a:gd name="connsiteY4" fmla="*/ 0 h 7991475"/>
              <a:gd name="connsiteX5" fmla="*/ 382191 w 5267325"/>
              <a:gd name="connsiteY5" fmla="*/ 0 h 7991475"/>
              <a:gd name="connsiteX6" fmla="*/ 629841 w 5267325"/>
              <a:gd name="connsiteY6" fmla="*/ 7991475 h 7991475"/>
              <a:gd name="connsiteX7" fmla="*/ 4913709 w 5267325"/>
              <a:gd name="connsiteY7" fmla="*/ 7991475 h 7991475"/>
              <a:gd name="connsiteX8" fmla="*/ 4913709 w 5267325"/>
              <a:gd name="connsiteY8" fmla="*/ 1191 h 7991475"/>
              <a:gd name="connsiteX9" fmla="*/ 382191 w 5267325"/>
              <a:gd name="connsiteY9" fmla="*/ 0 h 7991475"/>
              <a:gd name="connsiteX0" fmla="*/ 0 w 5267325"/>
              <a:gd name="connsiteY0" fmla="*/ 0 h 8010525"/>
              <a:gd name="connsiteX1" fmla="*/ 5267325 w 5267325"/>
              <a:gd name="connsiteY1" fmla="*/ 0 h 8010525"/>
              <a:gd name="connsiteX2" fmla="*/ 5267325 w 5267325"/>
              <a:gd name="connsiteY2" fmla="*/ 7991475 h 8010525"/>
              <a:gd name="connsiteX3" fmla="*/ 0 w 5267325"/>
              <a:gd name="connsiteY3" fmla="*/ 7991475 h 8010525"/>
              <a:gd name="connsiteX4" fmla="*/ 0 w 5267325"/>
              <a:gd name="connsiteY4" fmla="*/ 0 h 8010525"/>
              <a:gd name="connsiteX5" fmla="*/ 382191 w 5267325"/>
              <a:gd name="connsiteY5" fmla="*/ 0 h 8010525"/>
              <a:gd name="connsiteX6" fmla="*/ 410766 w 5267325"/>
              <a:gd name="connsiteY6" fmla="*/ 8010525 h 8010525"/>
              <a:gd name="connsiteX7" fmla="*/ 4913709 w 5267325"/>
              <a:gd name="connsiteY7" fmla="*/ 7991475 h 8010525"/>
              <a:gd name="connsiteX8" fmla="*/ 4913709 w 5267325"/>
              <a:gd name="connsiteY8" fmla="*/ 1191 h 8010525"/>
              <a:gd name="connsiteX9" fmla="*/ 382191 w 5267325"/>
              <a:gd name="connsiteY9" fmla="*/ 0 h 8010525"/>
              <a:gd name="connsiteX0" fmla="*/ 0 w 5267325"/>
              <a:gd name="connsiteY0" fmla="*/ 0 h 8055929"/>
              <a:gd name="connsiteX1" fmla="*/ 5267325 w 5267325"/>
              <a:gd name="connsiteY1" fmla="*/ 0 h 8055929"/>
              <a:gd name="connsiteX2" fmla="*/ 5267325 w 5267325"/>
              <a:gd name="connsiteY2" fmla="*/ 7991475 h 8055929"/>
              <a:gd name="connsiteX3" fmla="*/ 0 w 5267325"/>
              <a:gd name="connsiteY3" fmla="*/ 7991475 h 8055929"/>
              <a:gd name="connsiteX4" fmla="*/ 0 w 5267325"/>
              <a:gd name="connsiteY4" fmla="*/ 0 h 8055929"/>
              <a:gd name="connsiteX5" fmla="*/ 382191 w 5267325"/>
              <a:gd name="connsiteY5" fmla="*/ 0 h 8055929"/>
              <a:gd name="connsiteX6" fmla="*/ 410766 w 5267325"/>
              <a:gd name="connsiteY6" fmla="*/ 8010525 h 8055929"/>
              <a:gd name="connsiteX7" fmla="*/ 4375293 w 5267325"/>
              <a:gd name="connsiteY7" fmla="*/ 8055929 h 8055929"/>
              <a:gd name="connsiteX8" fmla="*/ 4913709 w 5267325"/>
              <a:gd name="connsiteY8" fmla="*/ 1191 h 8055929"/>
              <a:gd name="connsiteX9" fmla="*/ 382191 w 5267325"/>
              <a:gd name="connsiteY9" fmla="*/ 0 h 8055929"/>
              <a:gd name="connsiteX0" fmla="*/ 0 w 5267325"/>
              <a:gd name="connsiteY0" fmla="*/ 31034 h 8086963"/>
              <a:gd name="connsiteX1" fmla="*/ 5267325 w 5267325"/>
              <a:gd name="connsiteY1" fmla="*/ 31034 h 8086963"/>
              <a:gd name="connsiteX2" fmla="*/ 5267325 w 5267325"/>
              <a:gd name="connsiteY2" fmla="*/ 8022509 h 8086963"/>
              <a:gd name="connsiteX3" fmla="*/ 0 w 5267325"/>
              <a:gd name="connsiteY3" fmla="*/ 8022509 h 8086963"/>
              <a:gd name="connsiteX4" fmla="*/ 0 w 5267325"/>
              <a:gd name="connsiteY4" fmla="*/ 31034 h 8086963"/>
              <a:gd name="connsiteX5" fmla="*/ 382191 w 5267325"/>
              <a:gd name="connsiteY5" fmla="*/ 31034 h 8086963"/>
              <a:gd name="connsiteX6" fmla="*/ 410766 w 5267325"/>
              <a:gd name="connsiteY6" fmla="*/ 8041559 h 8086963"/>
              <a:gd name="connsiteX7" fmla="*/ 4375293 w 5267325"/>
              <a:gd name="connsiteY7" fmla="*/ 8086963 h 8086963"/>
              <a:gd name="connsiteX8" fmla="*/ 4358977 w 5267325"/>
              <a:gd name="connsiteY8" fmla="*/ 0 h 8086963"/>
              <a:gd name="connsiteX9" fmla="*/ 382191 w 5267325"/>
              <a:gd name="connsiteY9" fmla="*/ 31034 h 8086963"/>
              <a:gd name="connsiteX0" fmla="*/ 0 w 5267325"/>
              <a:gd name="connsiteY0" fmla="*/ 31034 h 8086963"/>
              <a:gd name="connsiteX1" fmla="*/ 5267325 w 5267325"/>
              <a:gd name="connsiteY1" fmla="*/ 31034 h 8086963"/>
              <a:gd name="connsiteX2" fmla="*/ 5267325 w 5267325"/>
              <a:gd name="connsiteY2" fmla="*/ 8022509 h 8086963"/>
              <a:gd name="connsiteX3" fmla="*/ 0 w 5267325"/>
              <a:gd name="connsiteY3" fmla="*/ 8022509 h 8086963"/>
              <a:gd name="connsiteX4" fmla="*/ 0 w 5267325"/>
              <a:gd name="connsiteY4" fmla="*/ 31034 h 8086963"/>
              <a:gd name="connsiteX5" fmla="*/ 382191 w 5267325"/>
              <a:gd name="connsiteY5" fmla="*/ 31034 h 8086963"/>
              <a:gd name="connsiteX6" fmla="*/ 410766 w 5267325"/>
              <a:gd name="connsiteY6" fmla="*/ 8041559 h 8086963"/>
              <a:gd name="connsiteX7" fmla="*/ 4326346 w 5267325"/>
              <a:gd name="connsiteY7" fmla="*/ 8086963 h 8086963"/>
              <a:gd name="connsiteX8" fmla="*/ 4358977 w 5267325"/>
              <a:gd name="connsiteY8" fmla="*/ 0 h 8086963"/>
              <a:gd name="connsiteX9" fmla="*/ 382191 w 5267325"/>
              <a:gd name="connsiteY9" fmla="*/ 31034 h 8086963"/>
              <a:gd name="connsiteX0" fmla="*/ 0 w 5267325"/>
              <a:gd name="connsiteY0" fmla="*/ 31034 h 8086963"/>
              <a:gd name="connsiteX1" fmla="*/ 5267325 w 5267325"/>
              <a:gd name="connsiteY1" fmla="*/ 31034 h 8086963"/>
              <a:gd name="connsiteX2" fmla="*/ 5267325 w 5267325"/>
              <a:gd name="connsiteY2" fmla="*/ 8022509 h 8086963"/>
              <a:gd name="connsiteX3" fmla="*/ 0 w 5267325"/>
              <a:gd name="connsiteY3" fmla="*/ 8022509 h 8086963"/>
              <a:gd name="connsiteX4" fmla="*/ 0 w 5267325"/>
              <a:gd name="connsiteY4" fmla="*/ 31034 h 8086963"/>
              <a:gd name="connsiteX5" fmla="*/ 382191 w 5267325"/>
              <a:gd name="connsiteY5" fmla="*/ 31034 h 8086963"/>
              <a:gd name="connsiteX6" fmla="*/ 410766 w 5267325"/>
              <a:gd name="connsiteY6" fmla="*/ 8041559 h 8086963"/>
              <a:gd name="connsiteX7" fmla="*/ 4358978 w 5267325"/>
              <a:gd name="connsiteY7" fmla="*/ 8086963 h 8086963"/>
              <a:gd name="connsiteX8" fmla="*/ 4358977 w 5267325"/>
              <a:gd name="connsiteY8" fmla="*/ 0 h 8086963"/>
              <a:gd name="connsiteX9" fmla="*/ 382191 w 5267325"/>
              <a:gd name="connsiteY9" fmla="*/ 31034 h 8086963"/>
              <a:gd name="connsiteX0" fmla="*/ 0 w 5267325"/>
              <a:gd name="connsiteY0" fmla="*/ 31034 h 8054737"/>
              <a:gd name="connsiteX1" fmla="*/ 5267325 w 5267325"/>
              <a:gd name="connsiteY1" fmla="*/ 31034 h 8054737"/>
              <a:gd name="connsiteX2" fmla="*/ 5267325 w 5267325"/>
              <a:gd name="connsiteY2" fmla="*/ 8022509 h 8054737"/>
              <a:gd name="connsiteX3" fmla="*/ 0 w 5267325"/>
              <a:gd name="connsiteY3" fmla="*/ 8022509 h 8054737"/>
              <a:gd name="connsiteX4" fmla="*/ 0 w 5267325"/>
              <a:gd name="connsiteY4" fmla="*/ 31034 h 8054737"/>
              <a:gd name="connsiteX5" fmla="*/ 382191 w 5267325"/>
              <a:gd name="connsiteY5" fmla="*/ 31034 h 8054737"/>
              <a:gd name="connsiteX6" fmla="*/ 410766 w 5267325"/>
              <a:gd name="connsiteY6" fmla="*/ 8041559 h 8054737"/>
              <a:gd name="connsiteX7" fmla="*/ 4358978 w 5267325"/>
              <a:gd name="connsiteY7" fmla="*/ 8054737 h 8054737"/>
              <a:gd name="connsiteX8" fmla="*/ 4358977 w 5267325"/>
              <a:gd name="connsiteY8" fmla="*/ 0 h 8054737"/>
              <a:gd name="connsiteX9" fmla="*/ 382191 w 5267325"/>
              <a:gd name="connsiteY9" fmla="*/ 31034 h 8054737"/>
              <a:gd name="connsiteX0" fmla="*/ 0 w 5267325"/>
              <a:gd name="connsiteY0" fmla="*/ 31034 h 8086963"/>
              <a:gd name="connsiteX1" fmla="*/ 5267325 w 5267325"/>
              <a:gd name="connsiteY1" fmla="*/ 31034 h 8086963"/>
              <a:gd name="connsiteX2" fmla="*/ 5267325 w 5267325"/>
              <a:gd name="connsiteY2" fmla="*/ 8086963 h 8086963"/>
              <a:gd name="connsiteX3" fmla="*/ 0 w 5267325"/>
              <a:gd name="connsiteY3" fmla="*/ 8022509 h 8086963"/>
              <a:gd name="connsiteX4" fmla="*/ 0 w 5267325"/>
              <a:gd name="connsiteY4" fmla="*/ 31034 h 8086963"/>
              <a:gd name="connsiteX5" fmla="*/ 382191 w 5267325"/>
              <a:gd name="connsiteY5" fmla="*/ 31034 h 8086963"/>
              <a:gd name="connsiteX6" fmla="*/ 410766 w 5267325"/>
              <a:gd name="connsiteY6" fmla="*/ 8041559 h 8086963"/>
              <a:gd name="connsiteX7" fmla="*/ 4358978 w 5267325"/>
              <a:gd name="connsiteY7" fmla="*/ 8054737 h 8086963"/>
              <a:gd name="connsiteX8" fmla="*/ 4358977 w 5267325"/>
              <a:gd name="connsiteY8" fmla="*/ 0 h 8086963"/>
              <a:gd name="connsiteX9" fmla="*/ 382191 w 5267325"/>
              <a:gd name="connsiteY9" fmla="*/ 31034 h 8086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67325" h="8086963">
                <a:moveTo>
                  <a:pt x="0" y="31034"/>
                </a:moveTo>
                <a:lnTo>
                  <a:pt x="5267325" y="31034"/>
                </a:lnTo>
                <a:lnTo>
                  <a:pt x="5267325" y="8086963"/>
                </a:lnTo>
                <a:lnTo>
                  <a:pt x="0" y="8022509"/>
                </a:lnTo>
                <a:lnTo>
                  <a:pt x="0" y="31034"/>
                </a:lnTo>
                <a:close/>
                <a:moveTo>
                  <a:pt x="382191" y="31034"/>
                </a:moveTo>
                <a:lnTo>
                  <a:pt x="410766" y="8041559"/>
                </a:lnTo>
                <a:lnTo>
                  <a:pt x="4358978" y="8054737"/>
                </a:lnTo>
                <a:cubicBezTo>
                  <a:pt x="4353539" y="5359083"/>
                  <a:pt x="4364416" y="2695654"/>
                  <a:pt x="4358977" y="0"/>
                </a:cubicBezTo>
                <a:lnTo>
                  <a:pt x="382191" y="3103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276474" y="1447800"/>
            <a:ext cx="2295525" cy="8763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0" y="1447800"/>
            <a:ext cx="890954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432126" y="1430730"/>
            <a:ext cx="1539373" cy="8763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86000" y="2333625"/>
            <a:ext cx="990600" cy="375285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943600" y="2307030"/>
            <a:ext cx="990600" cy="38186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114800" y="2933700"/>
            <a:ext cx="914400" cy="254317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2" name="Arrow: Bent-Up 21"/>
          <p:cNvSpPr/>
          <p:nvPr/>
        </p:nvSpPr>
        <p:spPr bwMode="auto">
          <a:xfrm rot="16200000">
            <a:off x="4625531" y="3077118"/>
            <a:ext cx="4913428" cy="1593089"/>
          </a:xfrm>
          <a:custGeom>
            <a:avLst/>
            <a:gdLst>
              <a:gd name="connsiteX0" fmla="*/ 0 w 4662722"/>
              <a:gd name="connsiteY0" fmla="*/ 760943 h 1014591"/>
              <a:gd name="connsiteX1" fmla="*/ 4282250 w 4662722"/>
              <a:gd name="connsiteY1" fmla="*/ 760943 h 1014591"/>
              <a:gd name="connsiteX2" fmla="*/ 4282250 w 4662722"/>
              <a:gd name="connsiteY2" fmla="*/ 253648 h 1014591"/>
              <a:gd name="connsiteX3" fmla="*/ 4155427 w 4662722"/>
              <a:gd name="connsiteY3" fmla="*/ 253648 h 1014591"/>
              <a:gd name="connsiteX4" fmla="*/ 4409074 w 4662722"/>
              <a:gd name="connsiteY4" fmla="*/ 0 h 1014591"/>
              <a:gd name="connsiteX5" fmla="*/ 4662722 w 4662722"/>
              <a:gd name="connsiteY5" fmla="*/ 253648 h 1014591"/>
              <a:gd name="connsiteX6" fmla="*/ 4535898 w 4662722"/>
              <a:gd name="connsiteY6" fmla="*/ 253648 h 1014591"/>
              <a:gd name="connsiteX7" fmla="*/ 4535898 w 4662722"/>
              <a:gd name="connsiteY7" fmla="*/ 1014591 h 1014591"/>
              <a:gd name="connsiteX8" fmla="*/ 0 w 4662722"/>
              <a:gd name="connsiteY8" fmla="*/ 1014591 h 1014591"/>
              <a:gd name="connsiteX9" fmla="*/ 0 w 4662722"/>
              <a:gd name="connsiteY9" fmla="*/ 760943 h 1014591"/>
              <a:gd name="connsiteX0" fmla="*/ 0 w 4662722"/>
              <a:gd name="connsiteY0" fmla="*/ 1339441 h 1593089"/>
              <a:gd name="connsiteX1" fmla="*/ 4282250 w 4662722"/>
              <a:gd name="connsiteY1" fmla="*/ 1339441 h 1593089"/>
              <a:gd name="connsiteX2" fmla="*/ 4282250 w 4662722"/>
              <a:gd name="connsiteY2" fmla="*/ 832146 h 1593089"/>
              <a:gd name="connsiteX3" fmla="*/ 4155427 w 4662722"/>
              <a:gd name="connsiteY3" fmla="*/ 832146 h 1593089"/>
              <a:gd name="connsiteX4" fmla="*/ 4446396 w 4662722"/>
              <a:gd name="connsiteY4" fmla="*/ 0 h 1593089"/>
              <a:gd name="connsiteX5" fmla="*/ 4662722 w 4662722"/>
              <a:gd name="connsiteY5" fmla="*/ 832146 h 1593089"/>
              <a:gd name="connsiteX6" fmla="*/ 4535898 w 4662722"/>
              <a:gd name="connsiteY6" fmla="*/ 832146 h 1593089"/>
              <a:gd name="connsiteX7" fmla="*/ 4535898 w 4662722"/>
              <a:gd name="connsiteY7" fmla="*/ 1593089 h 1593089"/>
              <a:gd name="connsiteX8" fmla="*/ 0 w 4662722"/>
              <a:gd name="connsiteY8" fmla="*/ 1593089 h 1593089"/>
              <a:gd name="connsiteX9" fmla="*/ 0 w 4662722"/>
              <a:gd name="connsiteY9" fmla="*/ 1339441 h 159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62722" h="1593089">
                <a:moveTo>
                  <a:pt x="0" y="1339441"/>
                </a:moveTo>
                <a:lnTo>
                  <a:pt x="4282250" y="1339441"/>
                </a:lnTo>
                <a:lnTo>
                  <a:pt x="4282250" y="832146"/>
                </a:lnTo>
                <a:lnTo>
                  <a:pt x="4155427" y="832146"/>
                </a:lnTo>
                <a:lnTo>
                  <a:pt x="4446396" y="0"/>
                </a:lnTo>
                <a:lnTo>
                  <a:pt x="4662722" y="832146"/>
                </a:lnTo>
                <a:lnTo>
                  <a:pt x="4535898" y="832146"/>
                </a:lnTo>
                <a:lnTo>
                  <a:pt x="4535898" y="1593089"/>
                </a:lnTo>
                <a:lnTo>
                  <a:pt x="0" y="1593089"/>
                </a:lnTo>
                <a:lnTo>
                  <a:pt x="0" y="1339441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4" name="Arrow: Bent-Up 23"/>
          <p:cNvSpPr/>
          <p:nvPr/>
        </p:nvSpPr>
        <p:spPr bwMode="auto">
          <a:xfrm rot="16200000">
            <a:off x="6572111" y="5539421"/>
            <a:ext cx="850392" cy="731520"/>
          </a:xfrm>
          <a:prstGeom prst="bentUpArrow">
            <a:avLst/>
          </a:prstGeom>
          <a:solidFill>
            <a:srgbClr val="0039E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6" name="Arrow: Left 25"/>
          <p:cNvSpPr/>
          <p:nvPr/>
        </p:nvSpPr>
        <p:spPr bwMode="auto">
          <a:xfrm>
            <a:off x="1934978" y="1631383"/>
            <a:ext cx="749808" cy="484632"/>
          </a:xfrm>
          <a:prstGeom prst="leftArrow">
            <a:avLst/>
          </a:prstGeom>
          <a:solidFill>
            <a:srgbClr val="FE92A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9" name="Arrow: Left 28"/>
          <p:cNvSpPr/>
          <p:nvPr/>
        </p:nvSpPr>
        <p:spPr bwMode="auto">
          <a:xfrm>
            <a:off x="1932397" y="4941274"/>
            <a:ext cx="749808" cy="484632"/>
          </a:xfrm>
          <a:prstGeom prst="leftArrow">
            <a:avLst/>
          </a:prstGeom>
          <a:solidFill>
            <a:srgbClr val="FE92A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0" name="Arrow: Left 29"/>
          <p:cNvSpPr/>
          <p:nvPr/>
        </p:nvSpPr>
        <p:spPr bwMode="auto">
          <a:xfrm>
            <a:off x="1932397" y="3378655"/>
            <a:ext cx="749808" cy="484632"/>
          </a:xfrm>
          <a:prstGeom prst="leftArrow">
            <a:avLst/>
          </a:prstGeom>
          <a:solidFill>
            <a:srgbClr val="FE92A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1" name="Arrow: Left 30"/>
          <p:cNvSpPr/>
          <p:nvPr/>
        </p:nvSpPr>
        <p:spPr bwMode="auto">
          <a:xfrm rot="10632556">
            <a:off x="6669608" y="4410101"/>
            <a:ext cx="749808" cy="484632"/>
          </a:xfrm>
          <a:prstGeom prst="leftArrow">
            <a:avLst/>
          </a:prstGeom>
          <a:solidFill>
            <a:srgbClr val="FE92A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5121" name="Straight Connector 5120"/>
          <p:cNvCxnSpPr>
            <a:cxnSpLocks/>
          </p:cNvCxnSpPr>
          <p:nvPr/>
        </p:nvCxnSpPr>
        <p:spPr bwMode="auto">
          <a:xfrm>
            <a:off x="6658256" y="4114800"/>
            <a:ext cx="1220534" cy="0"/>
          </a:xfrm>
          <a:prstGeom prst="line">
            <a:avLst/>
          </a:prstGeom>
          <a:solidFill>
            <a:schemeClr val="accent1"/>
          </a:solidFill>
          <a:ln w="2540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Arrow: Left 18">
            <a:extLst>
              <a:ext uri="{FF2B5EF4-FFF2-40B4-BE49-F238E27FC236}">
                <a16:creationId xmlns:a16="http://schemas.microsoft.com/office/drawing/2014/main" id="{65B0317D-F4B8-4D6B-AA80-AD4A70D4C26C}"/>
              </a:ext>
            </a:extLst>
          </p:cNvPr>
          <p:cNvSpPr/>
          <p:nvPr/>
        </p:nvSpPr>
        <p:spPr bwMode="auto">
          <a:xfrm rot="10644164">
            <a:off x="5414226" y="3880867"/>
            <a:ext cx="749808" cy="484632"/>
          </a:xfrm>
          <a:prstGeom prst="lef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13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6" grpId="0" animBg="1"/>
      <p:bldP spid="29" grpId="0" animBg="1"/>
      <p:bldP spid="30" grpId="0" animBg="1"/>
      <p:bldP spid="31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Unit Infection control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/>
          <a:lstStyle/>
          <a:p>
            <a:r>
              <a:rPr lang="en-US" altLang="en-US" dirty="0"/>
              <a:t>Closed Unit:</a:t>
            </a:r>
          </a:p>
          <a:p>
            <a:pPr lvl="1"/>
            <a:r>
              <a:rPr lang="en-US" altLang="en-US" dirty="0"/>
              <a:t>Restricted access to patients.</a:t>
            </a:r>
          </a:p>
          <a:p>
            <a:pPr eaLnBrk="1" hangingPunct="1"/>
            <a:r>
              <a:rPr lang="en-US" altLang="en-US" dirty="0"/>
              <a:t>Visitors are not allowed in the Unit:</a:t>
            </a:r>
          </a:p>
          <a:p>
            <a:pPr lvl="1"/>
            <a:r>
              <a:rPr lang="en-US" altLang="en-US" dirty="0"/>
              <a:t>Outside corridor.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/>
              <a:t>No contact between patients: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Bathing and dressing in the rooms.</a:t>
            </a:r>
          </a:p>
        </p:txBody>
      </p:sp>
    </p:spTree>
    <p:extLst>
      <p:ext uri="{BB962C8B-B14F-4D97-AF65-F5344CB8AC3E}">
        <p14:creationId xmlns:p14="http://schemas.microsoft.com/office/powerpoint/2010/main" val="223385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Unit Infection control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8077200" cy="5257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en-US" dirty="0"/>
              <a:t>Hot water: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No reservoir heaters:</a:t>
            </a:r>
          </a:p>
          <a:p>
            <a:pPr lvl="2">
              <a:spcBef>
                <a:spcPts val="0"/>
              </a:spcBef>
            </a:pPr>
            <a:r>
              <a:rPr lang="en-US" altLang="en-US" dirty="0"/>
              <a:t>Solar heaters.</a:t>
            </a:r>
          </a:p>
          <a:p>
            <a:pPr eaLnBrk="1" hangingPunct="1"/>
            <a:r>
              <a:rPr lang="en-US" altLang="en-US" dirty="0"/>
              <a:t>No waste circulation within the unit.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/>
              <a:t>Double doors for all rooms: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Limit air from patient to inside corridor:</a:t>
            </a:r>
          </a:p>
          <a:p>
            <a:pPr lvl="2">
              <a:spcBef>
                <a:spcPts val="0"/>
              </a:spcBef>
            </a:pPr>
            <a:r>
              <a:rPr lang="en-US" altLang="en-US" dirty="0"/>
              <a:t>Minimizing cross-infection.</a:t>
            </a:r>
          </a:p>
          <a:p>
            <a:pPr>
              <a:spcBef>
                <a:spcPts val="0"/>
              </a:spcBef>
            </a:pPr>
            <a:r>
              <a:rPr lang="en-US" altLang="en-US" dirty="0"/>
              <a:t>No </a:t>
            </a:r>
            <a:r>
              <a:rPr lang="fr-FR" altLang="en-US" dirty="0"/>
              <a:t>dressing room: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Shower</a:t>
            </a:r>
            <a:r>
              <a:rPr lang="fr-FR" altLang="en-US" dirty="0"/>
              <a:t> trolley.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038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Room Infection control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en-US" dirty="0"/>
              <a:t>Single patient per room: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Minimizes cross-infection.</a:t>
            </a:r>
          </a:p>
          <a:p>
            <a:pPr>
              <a:spcBef>
                <a:spcPts val="0"/>
              </a:spcBef>
            </a:pPr>
            <a:r>
              <a:rPr lang="en-US" altLang="en-US" dirty="0"/>
              <a:t>Separate air outflow for each room: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No cross-infection;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No circulating/persistent organisms.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dirty="0"/>
              <a:t>Laminar air flow in all rooms: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Continuous patient protection.</a:t>
            </a:r>
          </a:p>
          <a:p>
            <a:pPr>
              <a:spcBef>
                <a:spcPts val="0"/>
              </a:spcBef>
            </a:pPr>
            <a:r>
              <a:rPr lang="en-US" altLang="en-US" dirty="0"/>
              <a:t>Double doors: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Not to be opened at the same time.</a:t>
            </a:r>
          </a:p>
          <a:p>
            <a:pPr marL="0" indent="0" eaLnBrk="1" hangingPunct="1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864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Low-cost Laminar flow in Rooms</a:t>
            </a: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 bwMode="auto">
          <a:xfrm>
            <a:off x="914400" y="2688771"/>
            <a:ext cx="0" cy="1654629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>
            <a:cxnSpLocks/>
          </p:cNvCxnSpPr>
          <p:nvPr/>
        </p:nvCxnSpPr>
        <p:spPr bwMode="auto">
          <a:xfrm>
            <a:off x="1981200" y="2699657"/>
            <a:ext cx="0" cy="1676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>
            <a:cxnSpLocks/>
          </p:cNvCxnSpPr>
          <p:nvPr/>
        </p:nvCxnSpPr>
        <p:spPr bwMode="auto">
          <a:xfrm flipH="1">
            <a:off x="914400" y="2819400"/>
            <a:ext cx="533400" cy="0"/>
          </a:xfrm>
          <a:prstGeom prst="line">
            <a:avLst/>
          </a:prstGeom>
          <a:solidFill>
            <a:schemeClr val="accent1"/>
          </a:solidFill>
          <a:ln w="3524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>
            <a:cxnSpLocks/>
          </p:cNvCxnSpPr>
          <p:nvPr/>
        </p:nvCxnSpPr>
        <p:spPr bwMode="auto">
          <a:xfrm flipH="1">
            <a:off x="914400" y="4320073"/>
            <a:ext cx="533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>
            <a:cxnSpLocks/>
          </p:cNvCxnSpPr>
          <p:nvPr/>
        </p:nvCxnSpPr>
        <p:spPr bwMode="auto">
          <a:xfrm flipH="1">
            <a:off x="1447800" y="2688771"/>
            <a:ext cx="556337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EA020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>
            <a:cxnSpLocks/>
          </p:cNvCxnSpPr>
          <p:nvPr/>
        </p:nvCxnSpPr>
        <p:spPr bwMode="auto">
          <a:xfrm flipH="1">
            <a:off x="1447802" y="2981979"/>
            <a:ext cx="556335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EA020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>
            <a:cxnSpLocks/>
          </p:cNvCxnSpPr>
          <p:nvPr/>
        </p:nvCxnSpPr>
        <p:spPr bwMode="auto">
          <a:xfrm flipH="1">
            <a:off x="1447800" y="4317811"/>
            <a:ext cx="504784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EA020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Flowchart: Connector 9"/>
          <p:cNvSpPr/>
          <p:nvPr/>
        </p:nvSpPr>
        <p:spPr bwMode="auto">
          <a:xfrm>
            <a:off x="914400" y="3962400"/>
            <a:ext cx="609600" cy="642257"/>
          </a:xfrm>
          <a:prstGeom prst="flowChartConnector">
            <a:avLst/>
          </a:prstGeom>
          <a:noFill/>
          <a:ln w="50800" cap="flat" cmpd="sng" algn="ctr">
            <a:solidFill>
              <a:srgbClr val="8C7E8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" name="Arrow: Right 10"/>
          <p:cNvSpPr/>
          <p:nvPr/>
        </p:nvSpPr>
        <p:spPr bwMode="auto">
          <a:xfrm rot="20741094">
            <a:off x="1488127" y="3650308"/>
            <a:ext cx="2363423" cy="484632"/>
          </a:xfrm>
          <a:prstGeom prst="rightArrow">
            <a:avLst/>
          </a:prstGeom>
          <a:solidFill>
            <a:srgbClr val="8C7E8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793437" y="1211239"/>
            <a:ext cx="4354827" cy="4653236"/>
          </a:xfrm>
          <a:prstGeom prst="rect">
            <a:avLst/>
          </a:prstGeom>
          <a:solidFill>
            <a:srgbClr val="FFCFD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7" name="Flowchart: Connector 16"/>
          <p:cNvSpPr/>
          <p:nvPr/>
        </p:nvSpPr>
        <p:spPr bwMode="auto">
          <a:xfrm>
            <a:off x="6551645" y="1727718"/>
            <a:ext cx="457200" cy="457200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8" name="Flowchart: Connector 17"/>
          <p:cNvSpPr/>
          <p:nvPr/>
        </p:nvSpPr>
        <p:spPr bwMode="auto">
          <a:xfrm>
            <a:off x="6388595" y="4320073"/>
            <a:ext cx="783299" cy="858416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9" name="Arrow: Up 18"/>
          <p:cNvSpPr/>
          <p:nvPr/>
        </p:nvSpPr>
        <p:spPr bwMode="auto">
          <a:xfrm rot="2734658">
            <a:off x="6247532" y="4473572"/>
            <a:ext cx="484632" cy="978408"/>
          </a:xfrm>
          <a:prstGeom prst="upArrow">
            <a:avLst/>
          </a:prstGeom>
          <a:solidFill>
            <a:srgbClr val="EA020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0" name="Arrow: Down 19"/>
          <p:cNvSpPr/>
          <p:nvPr/>
        </p:nvSpPr>
        <p:spPr bwMode="auto">
          <a:xfrm rot="2902738">
            <a:off x="6438121" y="1894316"/>
            <a:ext cx="227046" cy="581202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3" name="Arrow: Down 22"/>
          <p:cNvSpPr/>
          <p:nvPr/>
        </p:nvSpPr>
        <p:spPr bwMode="auto">
          <a:xfrm rot="10800000">
            <a:off x="957164" y="4029472"/>
            <a:ext cx="227046" cy="581202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4" name="Arrow: Up 23"/>
          <p:cNvSpPr/>
          <p:nvPr/>
        </p:nvSpPr>
        <p:spPr bwMode="auto">
          <a:xfrm rot="10800000">
            <a:off x="1029129" y="4056489"/>
            <a:ext cx="484632" cy="978408"/>
          </a:xfrm>
          <a:prstGeom prst="upArrow">
            <a:avLst/>
          </a:prstGeom>
          <a:solidFill>
            <a:srgbClr val="EA020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28" name="Arrow: Curved Right 5127"/>
          <p:cNvSpPr/>
          <p:nvPr/>
        </p:nvSpPr>
        <p:spPr bwMode="auto">
          <a:xfrm>
            <a:off x="4994481" y="1727718"/>
            <a:ext cx="1475449" cy="3307179"/>
          </a:xfrm>
          <a:prstGeom prst="curvedRightArrow">
            <a:avLst>
              <a:gd name="adj1" fmla="val 25000"/>
              <a:gd name="adj2" fmla="val 50000"/>
              <a:gd name="adj3" fmla="val 2677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11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51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Special considerations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/>
          <a:lstStyle/>
          <a:p>
            <a:r>
              <a:rPr lang="en-US" altLang="en-US" dirty="0"/>
              <a:t>Limited resources:</a:t>
            </a:r>
            <a:endParaRPr lang="ar-EG" altLang="en-US" dirty="0"/>
          </a:p>
          <a:p>
            <a:pPr lvl="1"/>
            <a:r>
              <a:rPr lang="en-US" altLang="en-US" dirty="0"/>
              <a:t>Avoidance of sophistications.</a:t>
            </a:r>
            <a:endParaRPr lang="ar-EG" altLang="en-US" dirty="0"/>
          </a:p>
          <a:p>
            <a:r>
              <a:rPr lang="en-US" altLang="en-US" dirty="0"/>
              <a:t>Power supply instability:</a:t>
            </a:r>
            <a:endParaRPr lang="ar-EG" altLang="en-US" dirty="0"/>
          </a:p>
          <a:p>
            <a:pPr lvl="1"/>
            <a:r>
              <a:rPr lang="en-US" altLang="en-US" dirty="0"/>
              <a:t>Solar energy:</a:t>
            </a:r>
          </a:p>
          <a:p>
            <a:pPr lvl="2"/>
            <a:r>
              <a:rPr lang="en-US" altLang="en-US" dirty="0"/>
              <a:t>Water heating.</a:t>
            </a:r>
          </a:p>
          <a:p>
            <a:pPr>
              <a:spcBef>
                <a:spcPts val="0"/>
              </a:spcBef>
            </a:pPr>
            <a:r>
              <a:rPr lang="en-US" altLang="en-US" dirty="0"/>
              <a:t>Water supply: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Clean running water assured:</a:t>
            </a:r>
          </a:p>
          <a:p>
            <a:pPr lvl="2">
              <a:spcBef>
                <a:spcPts val="0"/>
              </a:spcBef>
            </a:pPr>
            <a:r>
              <a:rPr lang="en-US" altLang="en-US" dirty="0"/>
              <a:t>Local water station??</a:t>
            </a:r>
          </a:p>
          <a:p>
            <a:pPr lvl="3">
              <a:spcBef>
                <a:spcPts val="0"/>
              </a:spcBef>
            </a:pPr>
            <a:r>
              <a:rPr lang="en-US" altLang="en-US" dirty="0"/>
              <a:t>Solar energy.</a:t>
            </a:r>
          </a:p>
        </p:txBody>
      </p:sp>
    </p:spTree>
    <p:extLst>
      <p:ext uri="{BB962C8B-B14F-4D97-AF65-F5344CB8AC3E}">
        <p14:creationId xmlns:p14="http://schemas.microsoft.com/office/powerpoint/2010/main" val="361455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Elements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848600" cy="5482344"/>
          </a:xfrm>
        </p:spPr>
        <p:txBody>
          <a:bodyPr/>
          <a:lstStyle/>
          <a:p>
            <a:pPr eaLnBrk="1" hangingPunct="1"/>
            <a:r>
              <a:rPr lang="en-US" altLang="en-US" dirty="0"/>
              <a:t>Architectural design.</a:t>
            </a:r>
          </a:p>
          <a:p>
            <a:pPr eaLnBrk="1" hangingPunct="1"/>
            <a:r>
              <a:rPr lang="en-US" altLang="en-US" dirty="0"/>
              <a:t>Functional design.</a:t>
            </a:r>
          </a:p>
          <a:p>
            <a:pPr>
              <a:spcBef>
                <a:spcPts val="600"/>
              </a:spcBef>
            </a:pPr>
            <a:r>
              <a:rPr lang="en-US" altLang="en-US" dirty="0"/>
              <a:t>Infection control: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Unit;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Patients’ rooms.</a:t>
            </a:r>
          </a:p>
          <a:p>
            <a:pPr>
              <a:spcBef>
                <a:spcPts val="600"/>
              </a:spcBef>
            </a:pPr>
            <a:r>
              <a:rPr lang="en-US" altLang="en-US" dirty="0"/>
              <a:t>Special considerations: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Visitors/companions;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Power supply;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Cost reduction.</a:t>
            </a:r>
          </a:p>
          <a:p>
            <a:pPr marL="0" indent="0" eaLnBrk="1" hangingPunct="1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681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Avoidance of sophistications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05000"/>
            <a:ext cx="3930814" cy="28956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676" y="1979297"/>
            <a:ext cx="3748088" cy="280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35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Visitors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en-US" dirty="0"/>
              <a:t>Huge problems in most settings:</a:t>
            </a:r>
            <a:endParaRPr lang="ar-EG" altLang="en-US" dirty="0"/>
          </a:p>
          <a:p>
            <a:pPr lvl="1">
              <a:spcBef>
                <a:spcPts val="0"/>
              </a:spcBef>
            </a:pPr>
            <a:r>
              <a:rPr lang="en-US" altLang="en-US" dirty="0"/>
              <a:t>Uncontrollable;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Infection source.</a:t>
            </a:r>
            <a:endParaRPr lang="ar-EG" altLang="en-US" dirty="0"/>
          </a:p>
          <a:p>
            <a:pPr>
              <a:spcBef>
                <a:spcPts val="0"/>
              </a:spcBef>
            </a:pPr>
            <a:r>
              <a:rPr lang="en-US" altLang="en-US" dirty="0"/>
              <a:t>Might be a psychological burden:</a:t>
            </a:r>
            <a:endParaRPr lang="ar-EG" altLang="en-US" dirty="0"/>
          </a:p>
          <a:p>
            <a:pPr lvl="1">
              <a:spcBef>
                <a:spcPts val="0"/>
              </a:spcBef>
            </a:pPr>
            <a:r>
              <a:rPr lang="en-US" altLang="en-US" dirty="0"/>
              <a:t>Patients;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Personnel.</a:t>
            </a:r>
          </a:p>
          <a:p>
            <a:pPr>
              <a:spcBef>
                <a:spcPts val="0"/>
              </a:spcBef>
            </a:pPr>
            <a:r>
              <a:rPr lang="en-US" altLang="en-US" dirty="0"/>
              <a:t>Should be controlled: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Limited time/number of visits/visitors;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Limit access to unit facilities.</a:t>
            </a:r>
          </a:p>
        </p:txBody>
      </p:sp>
    </p:spTree>
    <p:extLst>
      <p:ext uri="{BB962C8B-B14F-4D97-AF65-F5344CB8AC3E}">
        <p14:creationId xmlns:p14="http://schemas.microsoft.com/office/powerpoint/2010/main" val="7452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Companions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en-US" dirty="0"/>
              <a:t>Might be problematic:</a:t>
            </a:r>
            <a:endParaRPr lang="ar-EG" altLang="en-US" dirty="0"/>
          </a:p>
          <a:p>
            <a:pPr lvl="1">
              <a:spcBef>
                <a:spcPts val="0"/>
              </a:spcBef>
            </a:pPr>
            <a:r>
              <a:rPr lang="en-US" altLang="en-US" dirty="0"/>
              <a:t>Uncooperative;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Exhaust staff and resources.</a:t>
            </a:r>
            <a:endParaRPr lang="ar-EG" altLang="en-US" dirty="0"/>
          </a:p>
          <a:p>
            <a:pPr>
              <a:spcBef>
                <a:spcPts val="0"/>
              </a:spcBef>
            </a:pPr>
            <a:r>
              <a:rPr lang="en-US" altLang="en-US" dirty="0"/>
              <a:t>Could be beneficial:</a:t>
            </a:r>
            <a:endParaRPr lang="ar-EG" altLang="en-US" dirty="0"/>
          </a:p>
          <a:p>
            <a:pPr lvl="1">
              <a:spcBef>
                <a:spcPts val="0"/>
              </a:spcBef>
            </a:pPr>
            <a:r>
              <a:rPr lang="en-US" altLang="en-US" dirty="0"/>
              <a:t>Help in care;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Psychological support to the patient.</a:t>
            </a:r>
            <a:endParaRPr lang="ar-EG" altLang="en-US" dirty="0"/>
          </a:p>
          <a:p>
            <a:pPr>
              <a:spcBef>
                <a:spcPts val="0"/>
              </a:spcBef>
            </a:pPr>
            <a:r>
              <a:rPr lang="en-US" altLang="en-US" dirty="0"/>
              <a:t>Should be educated:</a:t>
            </a:r>
            <a:endParaRPr lang="ar-EG" altLang="en-US" dirty="0"/>
          </a:p>
          <a:p>
            <a:pPr lvl="1">
              <a:spcBef>
                <a:spcPts val="0"/>
              </a:spcBef>
            </a:pPr>
            <a:r>
              <a:rPr lang="en-US" altLang="en-US" dirty="0"/>
              <a:t>Patients surveillance;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Infection control procedures.</a:t>
            </a:r>
          </a:p>
        </p:txBody>
      </p:sp>
    </p:spTree>
    <p:extLst>
      <p:ext uri="{BB962C8B-B14F-4D97-AF65-F5344CB8AC3E}">
        <p14:creationId xmlns:p14="http://schemas.microsoft.com/office/powerpoint/2010/main" val="160838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Conclusion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57679" y="1299456"/>
            <a:ext cx="8165193" cy="548234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en-US" dirty="0"/>
              <a:t>Developing countries: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Should develop code for their Burn Units: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Adapted to their resources;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Addressing their particular needs.</a:t>
            </a:r>
          </a:p>
          <a:p>
            <a:pPr>
              <a:spcBef>
                <a:spcPts val="0"/>
              </a:spcBef>
            </a:pPr>
            <a:r>
              <a:rPr lang="en-US" altLang="en-US" dirty="0"/>
              <a:t>Outside corridors: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Effective in infection control.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en-US" dirty="0"/>
              <a:t>Single rooms should be the rules:</a:t>
            </a:r>
          </a:p>
          <a:p>
            <a:pPr lvl="1">
              <a:lnSpc>
                <a:spcPts val="4000"/>
              </a:lnSpc>
              <a:spcBef>
                <a:spcPts val="0"/>
              </a:spcBef>
            </a:pPr>
            <a:r>
              <a:rPr lang="en-US" altLang="en-US" dirty="0"/>
              <a:t>ICU;</a:t>
            </a:r>
          </a:p>
          <a:p>
            <a:pPr lvl="1">
              <a:lnSpc>
                <a:spcPts val="4000"/>
              </a:lnSpc>
              <a:spcBef>
                <a:spcPts val="0"/>
              </a:spcBef>
            </a:pPr>
            <a:r>
              <a:rPr lang="en-US" altLang="en-US" dirty="0"/>
              <a:t>Major cases.</a:t>
            </a:r>
          </a:p>
        </p:txBody>
      </p:sp>
    </p:spTree>
    <p:extLst>
      <p:ext uri="{BB962C8B-B14F-4D97-AF65-F5344CB8AC3E}">
        <p14:creationId xmlns:p14="http://schemas.microsoft.com/office/powerpoint/2010/main" val="162217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Conclusion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en-US" dirty="0"/>
              <a:t>Simple things could be effective:</a:t>
            </a:r>
          </a:p>
          <a:p>
            <a:pPr lvl="1">
              <a:spcBef>
                <a:spcPts val="600"/>
              </a:spcBef>
            </a:pPr>
            <a:r>
              <a:rPr lang="en-US" altLang="en-US" dirty="0"/>
              <a:t>If the objective is understood.</a:t>
            </a:r>
          </a:p>
          <a:p>
            <a:pPr>
              <a:spcBef>
                <a:spcPts val="0"/>
              </a:spcBef>
            </a:pPr>
            <a:r>
              <a:rPr lang="en-US" altLang="en-US" dirty="0"/>
              <a:t>Outflow of air is crucial in rooms: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Avoid bacterial resistance:</a:t>
            </a:r>
          </a:p>
          <a:p>
            <a:pPr lvl="2">
              <a:spcBef>
                <a:spcPts val="0"/>
              </a:spcBef>
            </a:pPr>
            <a:r>
              <a:rPr lang="en-US" altLang="en-US" dirty="0"/>
              <a:t>Abolish cross-infection;</a:t>
            </a:r>
          </a:p>
          <a:p>
            <a:pPr lvl="2">
              <a:spcBef>
                <a:spcPts val="0"/>
              </a:spcBef>
            </a:pPr>
            <a:r>
              <a:rPr lang="en-US" altLang="en-US" dirty="0"/>
              <a:t>Avoid permanent organisms.	</a:t>
            </a:r>
          </a:p>
          <a:p>
            <a:pPr>
              <a:spcBef>
                <a:spcPts val="0"/>
              </a:spcBef>
            </a:pPr>
            <a:r>
              <a:rPr lang="en-US" altLang="en-US" dirty="0"/>
              <a:t>Companions might be valuable: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Overcome nursing lack;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Potential workers in the Burn field.</a:t>
            </a:r>
          </a:p>
        </p:txBody>
      </p:sp>
    </p:spTree>
    <p:extLst>
      <p:ext uri="{BB962C8B-B14F-4D97-AF65-F5344CB8AC3E}">
        <p14:creationId xmlns:p14="http://schemas.microsoft.com/office/powerpoint/2010/main" val="153619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276600"/>
            <a:ext cx="7391400" cy="1752600"/>
          </a:xfrm>
        </p:spPr>
        <p:txBody>
          <a:bodyPr/>
          <a:lstStyle/>
          <a:p>
            <a:pPr algn="ctr" eaLnBrk="1" hangingPunct="1"/>
            <a:r>
              <a:rPr lang="en-US" altLang="en-US" sz="5400" dirty="0">
                <a:latin typeface="Abadi Extra Light" panose="020B0204020104020204" pitchFamily="34" charset="0"/>
              </a:rPr>
              <a:t>Amr Moghazy</a:t>
            </a:r>
            <a:br>
              <a:rPr lang="en-US" altLang="en-US" sz="3200" b="0" dirty="0">
                <a:latin typeface="Abadi Extra Light" panose="020B0204020104020204" pitchFamily="34" charset="0"/>
              </a:rPr>
            </a:br>
            <a:r>
              <a:rPr lang="en-US" altLang="en-US" sz="3200" b="1" dirty="0">
                <a:latin typeface="Abadi Extra Light" panose="020B0204020104020204" pitchFamily="34" charset="0"/>
              </a:rPr>
              <a:t>moghazy@yahoo.com</a:t>
            </a:r>
            <a:endParaRPr lang="en-US" altLang="en-US" b="1" dirty="0">
              <a:latin typeface="Abadi Extra Light" panose="020B0204020104020204" pitchFamily="34" charset="0"/>
            </a:endParaRPr>
          </a:p>
        </p:txBody>
      </p:sp>
      <p:sp>
        <p:nvSpPr>
          <p:cNvPr id="45059" name="WordArt 3"/>
          <p:cNvSpPr>
            <a:spLocks noChangeArrowheads="1" noChangeShapeType="1" noTextEdit="1"/>
          </p:cNvSpPr>
          <p:nvPr/>
        </p:nvSpPr>
        <p:spPr bwMode="auto">
          <a:xfrm>
            <a:off x="838200" y="1905000"/>
            <a:ext cx="7848600" cy="398809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3014018"/>
              </a:avLst>
            </a:prstTxWarp>
          </a:bodyPr>
          <a:lstStyle/>
          <a:p>
            <a:pPr algn="ctr" rtl="1"/>
            <a:r>
              <a:rPr lang="en-US" sz="80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Arial Rounded MT Bold" panose="020F0704030504030204" pitchFamily="34" charset="0"/>
              </a:rPr>
              <a:t>Thank you!</a:t>
            </a:r>
          </a:p>
        </p:txBody>
      </p:sp>
    </p:spTree>
    <p:custDataLst>
      <p:tags r:id="rId1"/>
    </p:custDataLst>
  </p:cSld>
  <p:clrMapOvr>
    <a:masterClrMapping/>
  </p:clrMapOvr>
  <p:transition advTm="459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is the Burn Unit?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/>
          <a:lstStyle/>
          <a:p>
            <a:pPr eaLnBrk="1" hangingPunct="1"/>
            <a:r>
              <a:rPr lang="en-US" altLang="en-US" dirty="0"/>
              <a:t>INTERBURN standards classification:</a:t>
            </a:r>
          </a:p>
          <a:p>
            <a:pPr lvl="1"/>
            <a:r>
              <a:rPr lang="en-US" altLang="en-US" dirty="0"/>
              <a:t>Level 2:</a:t>
            </a:r>
          </a:p>
          <a:p>
            <a:pPr lvl="2"/>
            <a:r>
              <a:rPr lang="en-US" altLang="en-US" dirty="0"/>
              <a:t>Working horse of the Burn Care system.</a:t>
            </a:r>
            <a:endParaRPr lang="en-US" altLang="en-US" dirty="0">
              <a:solidFill>
                <a:srgbClr val="FF0000"/>
              </a:solidFill>
            </a:endParaRPr>
          </a:p>
          <a:p>
            <a:r>
              <a:rPr lang="en-US" altLang="en-US" dirty="0"/>
              <a:t>WHO classification:</a:t>
            </a:r>
          </a:p>
          <a:p>
            <a:pPr lvl="1"/>
            <a:r>
              <a:rPr lang="en-US" altLang="en-US" dirty="0"/>
              <a:t>District hospital:</a:t>
            </a:r>
          </a:p>
          <a:p>
            <a:pPr lvl="2"/>
            <a:r>
              <a:rPr lang="en-US" altLang="en-US" dirty="0"/>
              <a:t>Detached/Affiliated to it.</a:t>
            </a:r>
          </a:p>
          <a:p>
            <a:r>
              <a:rPr lang="en-US" altLang="en-US" dirty="0"/>
              <a:t>Level of care:</a:t>
            </a:r>
          </a:p>
          <a:p>
            <a:pPr lvl="1"/>
            <a:r>
              <a:rPr lang="en-US" altLang="en-US" dirty="0"/>
              <a:t>Less than 40% TBSA.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Architectural design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/>
          <a:lstStyle/>
          <a:p>
            <a:pPr eaLnBrk="1" hangingPunct="1"/>
            <a:r>
              <a:rPr lang="en-US" altLang="en-US" dirty="0"/>
              <a:t>Preferably separate building:</a:t>
            </a:r>
          </a:p>
          <a:p>
            <a:pPr lvl="1"/>
            <a:r>
              <a:rPr lang="en-US" altLang="en-US" dirty="0"/>
              <a:t>Easier to control;</a:t>
            </a:r>
          </a:p>
          <a:p>
            <a:pPr lvl="1"/>
            <a:r>
              <a:rPr lang="en-US" altLang="en-US" dirty="0"/>
              <a:t>Possibility of extension;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Delayed admission???</a:t>
            </a:r>
          </a:p>
          <a:p>
            <a:r>
              <a:rPr lang="en-US" altLang="en-US" dirty="0"/>
              <a:t>Last floor:</a:t>
            </a:r>
          </a:p>
          <a:p>
            <a:pPr lvl="1"/>
            <a:r>
              <a:rPr lang="en-US" altLang="en-US" dirty="0"/>
              <a:t>Limit access;</a:t>
            </a:r>
          </a:p>
          <a:p>
            <a:pPr lvl="1"/>
            <a:r>
              <a:rPr lang="en-US" altLang="en-US" dirty="0"/>
              <a:t>Possible extension.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Lifts?????</a:t>
            </a:r>
          </a:p>
          <a:p>
            <a:pPr marL="0" indent="0" eaLnBrk="1" hangingPunct="1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858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Architectural design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66750" y="1114865"/>
            <a:ext cx="7848600" cy="5257800"/>
          </a:xfrm>
        </p:spPr>
        <p:txBody>
          <a:bodyPr/>
          <a:lstStyle/>
          <a:p>
            <a:pPr eaLnBrk="1" hangingPunct="1"/>
            <a:r>
              <a:rPr lang="en-US" altLang="en-US" dirty="0"/>
              <a:t>Separate accesses: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Patients;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Staff;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Visitors.</a:t>
            </a:r>
            <a:endParaRPr lang="en-US" altLang="en-US" dirty="0">
              <a:solidFill>
                <a:srgbClr val="FF0000"/>
              </a:solidFill>
            </a:endParaRPr>
          </a:p>
          <a:p>
            <a:r>
              <a:rPr lang="en-US" altLang="en-US" dirty="0"/>
              <a:t>Separate rooms:</a:t>
            </a:r>
          </a:p>
          <a:p>
            <a:pPr lvl="1"/>
            <a:r>
              <a:rPr lang="en-US" altLang="en-US" dirty="0"/>
              <a:t>Single patient per room:</a:t>
            </a:r>
          </a:p>
          <a:p>
            <a:pPr lvl="2"/>
            <a:r>
              <a:rPr lang="en-US" altLang="en-US" dirty="0"/>
              <a:t>Even if small.</a:t>
            </a:r>
          </a:p>
          <a:p>
            <a:pPr lvl="1"/>
            <a:r>
              <a:rPr lang="en-US" altLang="en-US" dirty="0"/>
              <a:t>Possible doubles:</a:t>
            </a:r>
          </a:p>
          <a:p>
            <a:pPr lvl="2"/>
            <a:r>
              <a:rPr lang="en-US" altLang="en-US" dirty="0"/>
              <a:t>For moderate/minor cases only.</a:t>
            </a:r>
          </a:p>
        </p:txBody>
      </p:sp>
    </p:spTree>
    <p:extLst>
      <p:ext uri="{BB962C8B-B14F-4D97-AF65-F5344CB8AC3E}">
        <p14:creationId xmlns:p14="http://schemas.microsoft.com/office/powerpoint/2010/main" val="89406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Architectural design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1037" y="1143000"/>
            <a:ext cx="7848600" cy="52578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dirty="0"/>
              <a:t>ICU suite: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Capacious rooms:</a:t>
            </a:r>
          </a:p>
          <a:p>
            <a:pPr lvl="2">
              <a:spcBef>
                <a:spcPts val="0"/>
              </a:spcBef>
            </a:pPr>
            <a:r>
              <a:rPr lang="en-US" altLang="en-US" dirty="0"/>
              <a:t>ICU equipment.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en-US" dirty="0"/>
              <a:t>Operative suite:</a:t>
            </a:r>
          </a:p>
          <a:p>
            <a:pPr lvl="1">
              <a:lnSpc>
                <a:spcPts val="4000"/>
              </a:lnSpc>
              <a:spcBef>
                <a:spcPts val="0"/>
              </a:spcBef>
            </a:pPr>
            <a:r>
              <a:rPr lang="en-US" altLang="en-US" dirty="0"/>
              <a:t>Nearer to ICU.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en-US" dirty="0"/>
              <a:t>Inpatient (ward):</a:t>
            </a:r>
          </a:p>
          <a:p>
            <a:pPr lvl="1">
              <a:lnSpc>
                <a:spcPts val="4000"/>
              </a:lnSpc>
              <a:spcBef>
                <a:spcPts val="0"/>
              </a:spcBef>
            </a:pPr>
            <a:r>
              <a:rPr lang="en-US" altLang="en-US" dirty="0"/>
              <a:t>No dressing room.</a:t>
            </a:r>
          </a:p>
          <a:p>
            <a:pPr>
              <a:spcBef>
                <a:spcPts val="0"/>
              </a:spcBef>
            </a:pPr>
            <a:r>
              <a:rPr lang="en-US" altLang="en-US" dirty="0"/>
              <a:t>Nursing station:</a:t>
            </a:r>
          </a:p>
          <a:p>
            <a:pPr lvl="1">
              <a:lnSpc>
                <a:spcPts val="4000"/>
              </a:lnSpc>
              <a:spcBef>
                <a:spcPts val="0"/>
              </a:spcBef>
            </a:pPr>
            <a:r>
              <a:rPr lang="en-US" altLang="en-US" dirty="0"/>
              <a:t>Central:</a:t>
            </a:r>
          </a:p>
          <a:p>
            <a:pPr lvl="2">
              <a:lnSpc>
                <a:spcPts val="4000"/>
              </a:lnSpc>
              <a:spcBef>
                <a:spcPts val="0"/>
              </a:spcBef>
            </a:pPr>
            <a:r>
              <a:rPr lang="en-US" altLang="en-US" dirty="0"/>
              <a:t>Access to all the unit.</a:t>
            </a:r>
          </a:p>
        </p:txBody>
      </p:sp>
    </p:spTree>
    <p:extLst>
      <p:ext uri="{BB962C8B-B14F-4D97-AF65-F5344CB8AC3E}">
        <p14:creationId xmlns:p14="http://schemas.microsoft.com/office/powerpoint/2010/main" val="323337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Architectural design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/>
          <a:lstStyle/>
          <a:p>
            <a:r>
              <a:rPr lang="en-US" altLang="en-US" dirty="0"/>
              <a:t>Outside corridors:</a:t>
            </a:r>
          </a:p>
          <a:p>
            <a:pPr lvl="1"/>
            <a:r>
              <a:rPr lang="en-US" altLang="en-US" dirty="0"/>
              <a:t>Two:</a:t>
            </a:r>
          </a:p>
          <a:p>
            <a:pPr lvl="2"/>
            <a:r>
              <a:rPr lang="en-US" altLang="en-US" dirty="0"/>
              <a:t>Opposite the ward;</a:t>
            </a:r>
          </a:p>
          <a:p>
            <a:pPr lvl="2"/>
            <a:r>
              <a:rPr lang="en-US" altLang="en-US" dirty="0"/>
              <a:t>ICU.</a:t>
            </a:r>
            <a:endParaRPr lang="en-US" altLang="en-US" dirty="0">
              <a:solidFill>
                <a:srgbClr val="FF0000"/>
              </a:solidFill>
            </a:endParaRPr>
          </a:p>
          <a:p>
            <a:r>
              <a:rPr lang="en-US" altLang="en-US" dirty="0"/>
              <a:t>Inside corridor :</a:t>
            </a:r>
          </a:p>
          <a:p>
            <a:pPr lvl="1"/>
            <a:r>
              <a:rPr lang="en-US" altLang="en-US" dirty="0"/>
              <a:t>Starting at the patient entry;</a:t>
            </a:r>
          </a:p>
          <a:p>
            <a:pPr lvl="1"/>
            <a:r>
              <a:rPr lang="en-US" altLang="en-US" dirty="0"/>
              <a:t>Connecting all the interior suites.</a:t>
            </a:r>
          </a:p>
        </p:txBody>
      </p:sp>
    </p:spTree>
    <p:extLst>
      <p:ext uri="{BB962C8B-B14F-4D97-AF65-F5344CB8AC3E}">
        <p14:creationId xmlns:p14="http://schemas.microsoft.com/office/powerpoint/2010/main" val="307880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Architectural design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en-US" dirty="0"/>
              <a:t>Lockers’ suite: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At the end of outside corridor.</a:t>
            </a:r>
          </a:p>
          <a:p>
            <a:pPr lvl="1">
              <a:spcBef>
                <a:spcPts val="600"/>
              </a:spcBef>
            </a:pPr>
            <a:r>
              <a:rPr lang="en-US" altLang="en-US" dirty="0"/>
              <a:t>Toilets.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en-US" altLang="en-US" dirty="0"/>
              <a:t>Staff suite: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Meeting facilities;</a:t>
            </a:r>
          </a:p>
          <a:p>
            <a:pPr lvl="2">
              <a:spcBef>
                <a:spcPts val="600"/>
              </a:spcBef>
            </a:pPr>
            <a:r>
              <a:rPr lang="en-US" altLang="en-US" dirty="0"/>
              <a:t>Catering and distraction.</a:t>
            </a:r>
          </a:p>
          <a:p>
            <a:pPr>
              <a:spcBef>
                <a:spcPts val="0"/>
              </a:spcBef>
            </a:pPr>
            <a:r>
              <a:rPr lang="en-US" altLang="en-US" dirty="0"/>
              <a:t>Greenery scenes: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If possible.</a:t>
            </a:r>
          </a:p>
        </p:txBody>
      </p:sp>
    </p:spTree>
    <p:extLst>
      <p:ext uri="{BB962C8B-B14F-4D97-AF65-F5344CB8AC3E}">
        <p14:creationId xmlns:p14="http://schemas.microsoft.com/office/powerpoint/2010/main" val="239405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Architectural design (extras)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848600" cy="548234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en-US" dirty="0"/>
              <a:t>Recreation suite: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Central location;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Contain appropriate facilities:</a:t>
            </a:r>
          </a:p>
          <a:p>
            <a:pPr lvl="2">
              <a:spcBef>
                <a:spcPts val="0"/>
              </a:spcBef>
            </a:pPr>
            <a:r>
              <a:rPr lang="en-US" altLang="en-US" dirty="0"/>
              <a:t>Particularly children:</a:t>
            </a:r>
          </a:p>
          <a:p>
            <a:pPr lvl="3">
              <a:spcBef>
                <a:spcPts val="600"/>
              </a:spcBef>
            </a:pPr>
            <a:r>
              <a:rPr lang="en-US" altLang="en-US" dirty="0"/>
              <a:t>Toys and playing aid.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en-US" altLang="en-US" dirty="0"/>
              <a:t>Daylight exposure: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Preferably in all rooms;</a:t>
            </a:r>
          </a:p>
          <a:p>
            <a:pPr lvl="2">
              <a:spcBef>
                <a:spcPts val="0"/>
              </a:spcBef>
            </a:pPr>
            <a:r>
              <a:rPr lang="en-US" altLang="en-US" dirty="0"/>
              <a:t>Recreation suite</a:t>
            </a:r>
          </a:p>
          <a:p>
            <a:pPr lvl="2">
              <a:spcBef>
                <a:spcPts val="0"/>
              </a:spcBef>
            </a:pPr>
            <a:r>
              <a:rPr lang="en-US" altLang="en-US" dirty="0"/>
              <a:t>Staff room.</a:t>
            </a:r>
          </a:p>
        </p:txBody>
      </p:sp>
    </p:spTree>
    <p:extLst>
      <p:ext uri="{BB962C8B-B14F-4D97-AF65-F5344CB8AC3E}">
        <p14:creationId xmlns:p14="http://schemas.microsoft.com/office/powerpoint/2010/main" val="311892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"/>
</p:tagLst>
</file>

<file path=ppt/theme/theme1.xml><?xml version="1.0" encoding="utf-8"?>
<a:theme xmlns:a="http://schemas.openxmlformats.org/drawingml/2006/main" name="Ligh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ight" id="{AAA7A96D-354D-4F77-901D-D49384357946}" vid="{A5DF3982-A962-4271-B6E4-1B26465A909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Light</Template>
  <TotalTime>17051</TotalTime>
  <Words>714</Words>
  <Application>Microsoft Office PowerPoint</Application>
  <PresentationFormat>On-screen Show (4:3)</PresentationFormat>
  <Paragraphs>200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Abadi Extra Light</vt:lpstr>
      <vt:lpstr>Arial</vt:lpstr>
      <vt:lpstr>Arial Rounded MT Bold</vt:lpstr>
      <vt:lpstr>Calibri</vt:lpstr>
      <vt:lpstr>Times New Roman</vt:lpstr>
      <vt:lpstr>Wingdings</vt:lpstr>
      <vt:lpstr>Light</vt:lpstr>
      <vt:lpstr>Ideal Burn Unit Functional design in limited Resource Countries</vt:lpstr>
      <vt:lpstr>Elements</vt:lpstr>
      <vt:lpstr>What is the Burn Unit?</vt:lpstr>
      <vt:lpstr>Architectural design</vt:lpstr>
      <vt:lpstr>Architectural design</vt:lpstr>
      <vt:lpstr>Architectural design</vt:lpstr>
      <vt:lpstr>Architectural design</vt:lpstr>
      <vt:lpstr>Architectural design</vt:lpstr>
      <vt:lpstr>Architectural design (extras)</vt:lpstr>
      <vt:lpstr>Architectural Design</vt:lpstr>
      <vt:lpstr>Outside Corridors</vt:lpstr>
      <vt:lpstr>Inside Corridors</vt:lpstr>
      <vt:lpstr>Rooms</vt:lpstr>
      <vt:lpstr>Functional Design</vt:lpstr>
      <vt:lpstr>Unit Infection control</vt:lpstr>
      <vt:lpstr>Unit Infection control</vt:lpstr>
      <vt:lpstr>Room Infection control</vt:lpstr>
      <vt:lpstr>Low-cost Laminar flow in Rooms</vt:lpstr>
      <vt:lpstr>Special considerations</vt:lpstr>
      <vt:lpstr>Avoidance of sophistications</vt:lpstr>
      <vt:lpstr>Visitors</vt:lpstr>
      <vt:lpstr>Companions</vt:lpstr>
      <vt:lpstr>Conclusion</vt:lpstr>
      <vt:lpstr>Conclusion</vt:lpstr>
      <vt:lpstr>Amr Moghazy moghazy@yahoo.com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Burn Surgery for General Practitioners</dc:title>
  <dc:creator>MOGHAZY</dc:creator>
  <cp:lastModifiedBy>MOGHAZY</cp:lastModifiedBy>
  <cp:revision>281</cp:revision>
  <dcterms:created xsi:type="dcterms:W3CDTF">2017-04-06T16:18:40Z</dcterms:created>
  <dcterms:modified xsi:type="dcterms:W3CDTF">2019-11-27T06:35:54Z</dcterms:modified>
</cp:coreProperties>
</file>